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62" r:id="rId2"/>
    <p:sldMasterId id="2147483674" r:id="rId3"/>
  </p:sldMasterIdLst>
  <p:notesMasterIdLst>
    <p:notesMasterId r:id="rId29"/>
  </p:notesMasterIdLst>
  <p:sldIdLst>
    <p:sldId id="256" r:id="rId4"/>
    <p:sldId id="261" r:id="rId5"/>
    <p:sldId id="327" r:id="rId6"/>
    <p:sldId id="314" r:id="rId7"/>
    <p:sldId id="370" r:id="rId8"/>
    <p:sldId id="328" r:id="rId9"/>
    <p:sldId id="360" r:id="rId10"/>
    <p:sldId id="321" r:id="rId11"/>
    <p:sldId id="361" r:id="rId12"/>
    <p:sldId id="362" r:id="rId13"/>
    <p:sldId id="363" r:id="rId14"/>
    <p:sldId id="357" r:id="rId15"/>
    <p:sldId id="366" r:id="rId16"/>
    <p:sldId id="367" r:id="rId17"/>
    <p:sldId id="368" r:id="rId18"/>
    <p:sldId id="347" r:id="rId19"/>
    <p:sldId id="348" r:id="rId20"/>
    <p:sldId id="349" r:id="rId21"/>
    <p:sldId id="359" r:id="rId22"/>
    <p:sldId id="350" r:id="rId23"/>
    <p:sldId id="351" r:id="rId24"/>
    <p:sldId id="353" r:id="rId25"/>
    <p:sldId id="354" r:id="rId26"/>
    <p:sldId id="355" r:id="rId27"/>
    <p:sldId id="26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Kallona" initials="SK" lastIdx="1" clrIdx="0">
    <p:extLst>
      <p:ext uri="{19B8F6BF-5375-455C-9EA6-DF929625EA0E}">
        <p15:presenceInfo xmlns:p15="http://schemas.microsoft.com/office/powerpoint/2012/main" userId="S-1-5-21-3674151674-984052984-947935645-1301" providerId="AD"/>
      </p:ext>
    </p:extLst>
  </p:cmAuthor>
  <p:cmAuthor id="2" name="Rebecca McPherson" initials="RM" lastIdx="1" clrIdx="1">
    <p:extLst>
      <p:ext uri="{19B8F6BF-5375-455C-9EA6-DF929625EA0E}">
        <p15:presenceInfo xmlns:p15="http://schemas.microsoft.com/office/powerpoint/2012/main" userId="S-1-5-21-3674151674-984052984-947935645-1300" providerId="AD"/>
      </p:ext>
    </p:extLst>
  </p:cmAuthor>
  <p:cmAuthor id="3" name="Shane Miller" initials="SM" lastIdx="6" clrIdx="2">
    <p:extLst>
      <p:ext uri="{19B8F6BF-5375-455C-9EA6-DF929625EA0E}">
        <p15:presenceInfo xmlns:p15="http://schemas.microsoft.com/office/powerpoint/2012/main" userId="S-1-5-21-3674151674-984052984-947935645-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07B"/>
    <a:srgbClr val="74B3DE"/>
    <a:srgbClr val="FF505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20" autoAdjust="0"/>
  </p:normalViewPr>
  <p:slideViewPr>
    <p:cSldViewPr snapToGrid="0">
      <p:cViewPr varScale="1">
        <p:scale>
          <a:sx n="108" d="100"/>
          <a:sy n="108" d="100"/>
        </p:scale>
        <p:origin x="16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Englezakis" userId="6e00c7ba-75b1-47e1-98bc-7bae073542d8" providerId="ADAL" clId="{0B7E5037-87ED-46C6-9FFC-A554D8FAEE92}"/>
    <pc:docChg chg="custSel modSld">
      <pc:chgData name="Maria Englezakis" userId="6e00c7ba-75b1-47e1-98bc-7bae073542d8" providerId="ADAL" clId="{0B7E5037-87ED-46C6-9FFC-A554D8FAEE92}" dt="2023-09-27T00:59:22.454" v="1" actId="27636"/>
      <pc:docMkLst>
        <pc:docMk/>
      </pc:docMkLst>
      <pc:sldChg chg="modSp mod">
        <pc:chgData name="Maria Englezakis" userId="6e00c7ba-75b1-47e1-98bc-7bae073542d8" providerId="ADAL" clId="{0B7E5037-87ED-46C6-9FFC-A554D8FAEE92}" dt="2023-09-27T00:59:22.454" v="1" actId="27636"/>
        <pc:sldMkLst>
          <pc:docMk/>
          <pc:sldMk cId="4154886023" sldId="327"/>
        </pc:sldMkLst>
        <pc:spChg chg="mod">
          <ac:chgData name="Maria Englezakis" userId="6e00c7ba-75b1-47e1-98bc-7bae073542d8" providerId="ADAL" clId="{0B7E5037-87ED-46C6-9FFC-A554D8FAEE92}" dt="2023-09-27T00:59:22.454" v="1" actId="27636"/>
          <ac:spMkLst>
            <pc:docMk/>
            <pc:sldMk cId="4154886023" sldId="327"/>
            <ac:spMk id="3" creationId="{7F42F2C5-7121-42CE-A437-D84B028CEC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596BD-660B-4D6E-BDFB-265344476ACF}" type="datetimeFigureOut">
              <a:rPr lang="en-AU" smtClean="0"/>
              <a:t>26/09/2023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8BD09-5E9B-4444-B1C9-BC588FA7B7D6}" type="slidenum">
              <a:rPr lang="en-AU" smtClean="0"/>
              <a:t>‹#›</a:t>
            </a:fld>
            <a:endParaRPr lang="en-AU"/>
          </a:p>
        </p:txBody>
      </p:sp>
    </p:spTree>
    <p:extLst>
      <p:ext uri="{BB962C8B-B14F-4D97-AF65-F5344CB8AC3E}">
        <p14:creationId xmlns:p14="http://schemas.microsoft.com/office/powerpoint/2010/main" val="150297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193004"/>
            <a:ext cx="7772400" cy="838953"/>
          </a:xfrm>
        </p:spPr>
        <p:txBody>
          <a:bodyPr anchor="b">
            <a:normAutofit/>
          </a:bodyPr>
          <a:lstStyle>
            <a:lvl1pPr algn="l">
              <a:defRPr sz="4400" b="1">
                <a:solidFill>
                  <a:srgbClr val="74B3DE"/>
                </a:solidFill>
              </a:defRPr>
            </a:lvl1pPr>
          </a:lstStyle>
          <a:p>
            <a:r>
              <a:rPr lang="en-US" dirty="0"/>
              <a:t>Click to edit Master title style</a:t>
            </a:r>
          </a:p>
        </p:txBody>
      </p:sp>
      <p:sp>
        <p:nvSpPr>
          <p:cNvPr id="3" name="Subtitle 2"/>
          <p:cNvSpPr>
            <a:spLocks noGrp="1"/>
          </p:cNvSpPr>
          <p:nvPr>
            <p:ph type="subTitle" idx="1"/>
          </p:nvPr>
        </p:nvSpPr>
        <p:spPr>
          <a:xfrm>
            <a:off x="628650" y="5252954"/>
            <a:ext cx="6858000" cy="482683"/>
          </a:xfrm>
        </p:spPr>
        <p:txBody>
          <a:bodyPr/>
          <a:lstStyle>
            <a:lvl1pPr marL="0" indent="0" algn="l">
              <a:buNone/>
              <a:defRPr sz="2400" i="1">
                <a:solidFill>
                  <a:srgbClr val="74B3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6">
            <a:extLst>
              <a:ext uri="{FF2B5EF4-FFF2-40B4-BE49-F238E27FC236}">
                <a16:creationId xmlns:a16="http://schemas.microsoft.com/office/drawing/2014/main" id="{AA3A50D4-4FD5-4230-8777-4DE65913B75C}"/>
              </a:ext>
            </a:extLst>
          </p:cNvPr>
          <p:cNvSpPr>
            <a:spLocks noGrp="1"/>
          </p:cNvSpPr>
          <p:nvPr>
            <p:ph type="ftr" sz="quarter" idx="10"/>
          </p:nvPr>
        </p:nvSpPr>
        <p:spPr/>
        <p:txBody>
          <a:bodyPr/>
          <a:lstStyle/>
          <a:p>
            <a:pPr algn="l"/>
            <a:r>
              <a:rPr lang="en-AU" sz="700"/>
              <a:t>Title</a:t>
            </a:r>
            <a:endParaRPr lang="en-AU" sz="700" dirty="0"/>
          </a:p>
        </p:txBody>
      </p:sp>
    </p:spTree>
    <p:extLst>
      <p:ext uri="{BB962C8B-B14F-4D97-AF65-F5344CB8AC3E}">
        <p14:creationId xmlns:p14="http://schemas.microsoft.com/office/powerpoint/2010/main" val="386069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D4DD-0C7E-4833-ACFD-B8C6DBA8AC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C96F12F-BDFC-4D11-8155-7A24D8392C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93092A7-2039-4221-9C22-7AE61F9592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63E4-4DE2-4318-A1E6-BEBF683FFD79}"/>
              </a:ext>
            </a:extLst>
          </p:cNvPr>
          <p:cNvSpPr>
            <a:spLocks noGrp="1"/>
          </p:cNvSpPr>
          <p:nvPr>
            <p:ph type="dt" sz="half" idx="10"/>
          </p:nvPr>
        </p:nvSpPr>
        <p:spPr/>
        <p:txBody>
          <a:bodyPr/>
          <a:lstStyle/>
          <a:p>
            <a:fld id="{0003285F-A8F2-4883-9A26-C92CC4CCA52C}" type="datetime1">
              <a:rPr lang="en-AU" smtClean="0"/>
              <a:t>26/09/2023</a:t>
            </a:fld>
            <a:endParaRPr lang="en-AU"/>
          </a:p>
        </p:txBody>
      </p:sp>
      <p:sp>
        <p:nvSpPr>
          <p:cNvPr id="6" name="Footer Placeholder 5">
            <a:extLst>
              <a:ext uri="{FF2B5EF4-FFF2-40B4-BE49-F238E27FC236}">
                <a16:creationId xmlns:a16="http://schemas.microsoft.com/office/drawing/2014/main" id="{5AC1015B-923C-4A02-BA30-899F84B58C73}"/>
              </a:ext>
            </a:extLst>
          </p:cNvPr>
          <p:cNvSpPr>
            <a:spLocks noGrp="1"/>
          </p:cNvSpPr>
          <p:nvPr>
            <p:ph type="ftr" sz="quarter" idx="11"/>
          </p:nvPr>
        </p:nvSpPr>
        <p:spPr/>
        <p:txBody>
          <a:bodyPr/>
          <a:lstStyle/>
          <a:p>
            <a:r>
              <a:rPr lang="en-AU"/>
              <a:t>Title</a:t>
            </a:r>
          </a:p>
        </p:txBody>
      </p:sp>
      <p:sp>
        <p:nvSpPr>
          <p:cNvPr id="7" name="Slide Number Placeholder 6">
            <a:extLst>
              <a:ext uri="{FF2B5EF4-FFF2-40B4-BE49-F238E27FC236}">
                <a16:creationId xmlns:a16="http://schemas.microsoft.com/office/drawing/2014/main" id="{4C569538-99D8-4639-B3B3-1B2FADA5F98F}"/>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159820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A507-FFC0-4A56-98FD-0A7A1BF015B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B487AF3-0C60-4F23-B27C-6006BBE4D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65662B-B4A0-4A70-A3AF-0312A2C8C725}"/>
              </a:ext>
            </a:extLst>
          </p:cNvPr>
          <p:cNvSpPr>
            <a:spLocks noGrp="1"/>
          </p:cNvSpPr>
          <p:nvPr>
            <p:ph type="dt" sz="half" idx="10"/>
          </p:nvPr>
        </p:nvSpPr>
        <p:spPr/>
        <p:txBody>
          <a:bodyPr/>
          <a:lstStyle/>
          <a:p>
            <a:fld id="{4C44B10C-4B83-402D-9852-DFE0774AF77C}" type="datetime1">
              <a:rPr lang="en-AU" smtClean="0"/>
              <a:t>26/09/2023</a:t>
            </a:fld>
            <a:endParaRPr lang="en-AU"/>
          </a:p>
        </p:txBody>
      </p:sp>
      <p:sp>
        <p:nvSpPr>
          <p:cNvPr id="5" name="Footer Placeholder 4">
            <a:extLst>
              <a:ext uri="{FF2B5EF4-FFF2-40B4-BE49-F238E27FC236}">
                <a16:creationId xmlns:a16="http://schemas.microsoft.com/office/drawing/2014/main" id="{2DD4CF7A-359D-4E7F-9421-36EECCC2B0B0}"/>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9601CECF-2054-429B-8E6B-9102284E564E}"/>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2187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A4A21-6A81-4747-9DDC-BF20EEF08F4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02C829-87D2-4165-896B-76CB73CBB54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06F824-BBA6-412B-B398-2783ACA8B285}"/>
              </a:ext>
            </a:extLst>
          </p:cNvPr>
          <p:cNvSpPr>
            <a:spLocks noGrp="1"/>
          </p:cNvSpPr>
          <p:nvPr>
            <p:ph type="dt" sz="half" idx="10"/>
          </p:nvPr>
        </p:nvSpPr>
        <p:spPr/>
        <p:txBody>
          <a:bodyPr/>
          <a:lstStyle/>
          <a:p>
            <a:fld id="{40DCC3D4-2589-4E11-A526-9ED68EBC2A4C}" type="datetime1">
              <a:rPr lang="en-AU" smtClean="0"/>
              <a:t>26/09/2023</a:t>
            </a:fld>
            <a:endParaRPr lang="en-AU"/>
          </a:p>
        </p:txBody>
      </p:sp>
      <p:sp>
        <p:nvSpPr>
          <p:cNvPr id="5" name="Footer Placeholder 4">
            <a:extLst>
              <a:ext uri="{FF2B5EF4-FFF2-40B4-BE49-F238E27FC236}">
                <a16:creationId xmlns:a16="http://schemas.microsoft.com/office/drawing/2014/main" id="{D1C5CF0D-B6F1-4937-B3B0-EA98990E43DC}"/>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E821BBAE-372F-4B43-8EB0-458A9E40377D}"/>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25874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AF80-7D57-432D-8258-353CF1372A9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F04EF84-995E-42A8-A412-429C6D93D5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5F751AD-AC3A-4EED-90E9-DB454DA9CEE5}"/>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5" name="Footer Placeholder 4">
            <a:extLst>
              <a:ext uri="{FF2B5EF4-FFF2-40B4-BE49-F238E27FC236}">
                <a16:creationId xmlns:a16="http://schemas.microsoft.com/office/drawing/2014/main" id="{34A90515-23D4-43F7-BC6D-344E398BA5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E9B9C1-4EC2-4CBD-AF6F-95E0802A84B6}"/>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359341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AD7C-01C9-4204-95CF-FEE811B287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EE65F9F-ED44-4BD3-B056-1E319D35B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5A8F4C-8626-49F2-AEA5-7BE095D05C97}"/>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5" name="Footer Placeholder 4">
            <a:extLst>
              <a:ext uri="{FF2B5EF4-FFF2-40B4-BE49-F238E27FC236}">
                <a16:creationId xmlns:a16="http://schemas.microsoft.com/office/drawing/2014/main" id="{CD65A6A9-8ED4-41E0-BF29-7C6C06C050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E82B15-9F86-45EA-A482-85FF3308F9EB}"/>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77598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B41A-1EBD-40AC-B1D0-5E6B6B806C4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EE3BCD4-8D55-4926-A011-CB7C7B532C0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06460D-31CF-49D1-8487-AA456B55D1A3}"/>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5" name="Footer Placeholder 4">
            <a:extLst>
              <a:ext uri="{FF2B5EF4-FFF2-40B4-BE49-F238E27FC236}">
                <a16:creationId xmlns:a16="http://schemas.microsoft.com/office/drawing/2014/main" id="{78025521-29C4-4AC2-B20C-8F486DD95D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1CD490-D359-445C-822A-C7ED5EF50A19}"/>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261131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0FAC-5CCD-4D7D-A09E-68355622B4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43CB578-DE20-4070-BD2E-7EC367812FF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308F441-C1CE-4F13-8825-5BCD9ABE5AC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0EC1D7C-20D4-4899-AF9C-81D48C57F739}"/>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6" name="Footer Placeholder 5">
            <a:extLst>
              <a:ext uri="{FF2B5EF4-FFF2-40B4-BE49-F238E27FC236}">
                <a16:creationId xmlns:a16="http://schemas.microsoft.com/office/drawing/2014/main" id="{92EDD079-5E8E-495F-98F2-7D37656AE1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8C98BE-6AEB-4F92-88B2-EB160549AF06}"/>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265749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C192-E985-4246-93AD-24F7918F788F}"/>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092F87-A200-4558-B5F5-410BBF8F6D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6B497-0FE8-429E-A8F4-E82EE5FD771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54CAFF-4427-4AED-BB13-CA7E5E1123B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57AFA-124B-4EA4-B7EE-156A54CBCA3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D80E5B-B992-4189-8DFA-A8D98A5515AD}"/>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8" name="Footer Placeholder 7">
            <a:extLst>
              <a:ext uri="{FF2B5EF4-FFF2-40B4-BE49-F238E27FC236}">
                <a16:creationId xmlns:a16="http://schemas.microsoft.com/office/drawing/2014/main" id="{014C27D5-8988-4D0D-97B4-8B33E93ABEC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EA2DF89-625E-4581-8698-68CB5046396C}"/>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1199529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D6D0-E3A6-44C1-ADF7-5D85329E962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67D42F6-6553-42CB-8EEC-C1405B4DBCCC}"/>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4" name="Footer Placeholder 3">
            <a:extLst>
              <a:ext uri="{FF2B5EF4-FFF2-40B4-BE49-F238E27FC236}">
                <a16:creationId xmlns:a16="http://schemas.microsoft.com/office/drawing/2014/main" id="{7B24EDA5-A509-4D0C-9664-710F59D8A48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B0A7E79-9862-4401-AEBF-665A02964DB5}"/>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867378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D6777-F92E-418B-AC8D-05D411FC9BD2}"/>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3" name="Footer Placeholder 2">
            <a:extLst>
              <a:ext uri="{FF2B5EF4-FFF2-40B4-BE49-F238E27FC236}">
                <a16:creationId xmlns:a16="http://schemas.microsoft.com/office/drawing/2014/main" id="{93A75F7B-6645-41D8-97A4-9A545B492EE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ADB0D68-6FC1-4CB6-93E8-65A446E85C67}"/>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210565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8F3F-DC45-4F1F-8292-7C78A464324D}"/>
              </a:ext>
            </a:extLst>
          </p:cNvPr>
          <p:cNvSpPr>
            <a:spLocks noGrp="1"/>
          </p:cNvSpPr>
          <p:nvPr>
            <p:ph type="ctrTitle"/>
          </p:nvPr>
        </p:nvSpPr>
        <p:spPr>
          <a:xfrm>
            <a:off x="1143000" y="1133725"/>
            <a:ext cx="6858000" cy="519948"/>
          </a:xfrm>
        </p:spPr>
        <p:txBody>
          <a:bodyPr anchor="b">
            <a:normAutofit/>
          </a:bodyPr>
          <a:lstStyle>
            <a:lvl1pPr algn="l">
              <a:defRPr sz="3200" b="1"/>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B0073020-54CC-42A0-977B-4400EFBED7A3}"/>
              </a:ext>
            </a:extLst>
          </p:cNvPr>
          <p:cNvSpPr>
            <a:spLocks noGrp="1"/>
          </p:cNvSpPr>
          <p:nvPr>
            <p:ph type="subTitle" idx="1"/>
          </p:nvPr>
        </p:nvSpPr>
        <p:spPr>
          <a:xfrm>
            <a:off x="607595" y="1989806"/>
            <a:ext cx="6912142" cy="3839493"/>
          </a:xfrm>
        </p:spPr>
        <p:txBody>
          <a:bodyPr/>
          <a:lstStyle>
            <a:lvl1pPr marL="342900" indent="-342900" algn="l">
              <a:buFont typeface="Arial" panose="020B0604020202020204" pitchFamily="34" charset="0"/>
              <a:buChar char="•"/>
              <a:defRPr sz="24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r>
              <a:rPr lang="en-US" dirty="0"/>
              <a:t>More content</a:t>
            </a:r>
            <a:endParaRPr lang="en-AU" dirty="0"/>
          </a:p>
        </p:txBody>
      </p:sp>
      <p:sp>
        <p:nvSpPr>
          <p:cNvPr id="4" name="Date Placeholder 3">
            <a:extLst>
              <a:ext uri="{FF2B5EF4-FFF2-40B4-BE49-F238E27FC236}">
                <a16:creationId xmlns:a16="http://schemas.microsoft.com/office/drawing/2014/main" id="{F246C6BE-804A-422F-81E0-409CB25E40FC}"/>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B4980BC7-BAB2-420E-AE89-52270E05909C}"/>
              </a:ext>
            </a:extLst>
          </p:cNvPr>
          <p:cNvSpPr>
            <a:spLocks noGrp="1"/>
          </p:cNvSpPr>
          <p:nvPr>
            <p:ph type="ftr" sz="quarter" idx="11"/>
          </p:nvPr>
        </p:nvSpPr>
        <p:spPr/>
        <p:txBody>
          <a:bodyPr/>
          <a:lstStyle>
            <a:lvl1pPr>
              <a:defRPr>
                <a:solidFill>
                  <a:srgbClr val="74B3DE"/>
                </a:solidFill>
              </a:defRPr>
            </a:lvl1pPr>
          </a:lstStyle>
          <a:p>
            <a:r>
              <a:rPr lang="en-AU"/>
              <a:t>Title</a:t>
            </a:r>
            <a:endParaRPr lang="en-AU" dirty="0"/>
          </a:p>
        </p:txBody>
      </p:sp>
      <p:sp>
        <p:nvSpPr>
          <p:cNvPr id="6" name="Slide Number Placeholder 5">
            <a:extLst>
              <a:ext uri="{FF2B5EF4-FFF2-40B4-BE49-F238E27FC236}">
                <a16:creationId xmlns:a16="http://schemas.microsoft.com/office/drawing/2014/main" id="{39C806A7-8743-4CC8-BE38-00C364482DAB}"/>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1037460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9650-A504-498C-B967-03EBECDA648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FB449C7-6020-4F6E-BA78-6E1B59A23C2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6517DE5-1413-4349-A25E-EB99E5ED6D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E7960-90F5-4FEB-9BED-7E5E8AE70940}"/>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6" name="Footer Placeholder 5">
            <a:extLst>
              <a:ext uri="{FF2B5EF4-FFF2-40B4-BE49-F238E27FC236}">
                <a16:creationId xmlns:a16="http://schemas.microsoft.com/office/drawing/2014/main" id="{05BE476E-479D-45A8-8B92-98B36B3275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041B3B-717A-4DAF-8A77-8C8ECD1814E2}"/>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1201794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DE13-750B-489E-A3F1-BB10EF2CAE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1324B8-5F5E-4E3D-A69F-83EFB65BA8B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133190A-8785-4CD3-BFF1-8A9078EDE3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A4123-002A-4FCB-B092-70BDB13CE2CF}"/>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6" name="Footer Placeholder 5">
            <a:extLst>
              <a:ext uri="{FF2B5EF4-FFF2-40B4-BE49-F238E27FC236}">
                <a16:creationId xmlns:a16="http://schemas.microsoft.com/office/drawing/2014/main" id="{CF387008-16A0-4973-B3FA-72AB543947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E5EA7E-5EC6-44E7-A2F1-3461250839B4}"/>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115521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386C-0858-4F0A-889A-601D4119C09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5706F3-32CE-4172-80DC-1365101F2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98F37B-2A2B-471D-96FC-7C60B3980645}"/>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5" name="Footer Placeholder 4">
            <a:extLst>
              <a:ext uri="{FF2B5EF4-FFF2-40B4-BE49-F238E27FC236}">
                <a16:creationId xmlns:a16="http://schemas.microsoft.com/office/drawing/2014/main" id="{0EBE313D-F605-4AE1-9C42-180079BCB5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FF9C93-6A8C-4D3D-8308-399198F66CCD}"/>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935500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BF645-01B9-491F-A6B8-70DC95BF02F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79ABB44-6E97-47FA-B737-5217BB452FA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E694E6-AAC3-4C8F-8297-E778FAFC30BB}"/>
              </a:ext>
            </a:extLst>
          </p:cNvPr>
          <p:cNvSpPr>
            <a:spLocks noGrp="1"/>
          </p:cNvSpPr>
          <p:nvPr>
            <p:ph type="dt" sz="half" idx="10"/>
          </p:nvPr>
        </p:nvSpPr>
        <p:spPr/>
        <p:txBody>
          <a:bodyPr/>
          <a:lstStyle/>
          <a:p>
            <a:fld id="{C6BBE609-0286-4CE2-834B-1E2813FE9B91}" type="datetimeFigureOut">
              <a:rPr lang="en-AU" smtClean="0"/>
              <a:t>26/09/2023</a:t>
            </a:fld>
            <a:endParaRPr lang="en-AU"/>
          </a:p>
        </p:txBody>
      </p:sp>
      <p:sp>
        <p:nvSpPr>
          <p:cNvPr id="5" name="Footer Placeholder 4">
            <a:extLst>
              <a:ext uri="{FF2B5EF4-FFF2-40B4-BE49-F238E27FC236}">
                <a16:creationId xmlns:a16="http://schemas.microsoft.com/office/drawing/2014/main" id="{56E179EB-6E60-4684-B4E8-958E348CEA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DB80CA-88EE-4E64-A274-0A2CD6015DAC}"/>
              </a:ext>
            </a:extLst>
          </p:cNvPr>
          <p:cNvSpPr>
            <a:spLocks noGrp="1"/>
          </p:cNvSpPr>
          <p:nvPr>
            <p:ph type="sldNum" sz="quarter" idx="12"/>
          </p:nvPr>
        </p:nvSpPr>
        <p:spPr/>
        <p:txBody>
          <a:bodyPr/>
          <a:lstStyle/>
          <a:p>
            <a:fld id="{8FB2560E-A7D9-44BB-8EBF-139E212C928E}" type="slidenum">
              <a:rPr lang="en-AU" smtClean="0"/>
              <a:t>‹#›</a:t>
            </a:fld>
            <a:endParaRPr lang="en-AU"/>
          </a:p>
        </p:txBody>
      </p:sp>
    </p:spTree>
    <p:extLst>
      <p:ext uri="{BB962C8B-B14F-4D97-AF65-F5344CB8AC3E}">
        <p14:creationId xmlns:p14="http://schemas.microsoft.com/office/powerpoint/2010/main" val="313706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733D-B772-4347-9BE6-2B8FAE95290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2C05DA-84AC-43F7-90BB-4F29DFAB41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4F3BC84-F246-4161-BEBE-377032451EE2}"/>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45E897F3-06AF-4CEF-AAFD-1722D3B9868C}"/>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82092CFF-359D-494D-8096-1EFCC9AFB32F}"/>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354632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9388-E28C-4572-80E8-916985D3434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F160B72-A940-422B-A6B6-6F1302FFBA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83131-80D6-45E7-A486-2E569D1B370D}"/>
              </a:ext>
            </a:extLst>
          </p:cNvPr>
          <p:cNvSpPr>
            <a:spLocks noGrp="1"/>
          </p:cNvSpPr>
          <p:nvPr>
            <p:ph type="dt" sz="half" idx="10"/>
          </p:nvPr>
        </p:nvSpPr>
        <p:spPr/>
        <p:txBody>
          <a:bodyPr/>
          <a:lstStyle/>
          <a:p>
            <a:fld id="{2A9A9CE5-998D-4840-AA4C-24D26F7021AB}" type="datetime1">
              <a:rPr lang="en-AU" smtClean="0"/>
              <a:t>26/09/2023</a:t>
            </a:fld>
            <a:endParaRPr lang="en-AU"/>
          </a:p>
        </p:txBody>
      </p:sp>
      <p:sp>
        <p:nvSpPr>
          <p:cNvPr id="5" name="Footer Placeholder 4">
            <a:extLst>
              <a:ext uri="{FF2B5EF4-FFF2-40B4-BE49-F238E27FC236}">
                <a16:creationId xmlns:a16="http://schemas.microsoft.com/office/drawing/2014/main" id="{307EA2C3-E206-4228-B078-591950B1D7FB}"/>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ACEC44F9-A48E-42EC-A2C2-861BD26394C3}"/>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300933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5D06-FEDF-4B96-9696-8D623AD9FD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E06D47-491F-4486-9244-3857B4F4124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6959EB4-E871-477F-A7E3-5E44421028E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FED4CA-84C8-47C6-A3B0-836A82A8AC6E}"/>
              </a:ext>
            </a:extLst>
          </p:cNvPr>
          <p:cNvSpPr>
            <a:spLocks noGrp="1"/>
          </p:cNvSpPr>
          <p:nvPr>
            <p:ph type="dt" sz="half" idx="10"/>
          </p:nvPr>
        </p:nvSpPr>
        <p:spPr/>
        <p:txBody>
          <a:bodyPr/>
          <a:lstStyle/>
          <a:p>
            <a:fld id="{677338D9-8406-4E73-A164-34649834740A}" type="datetime1">
              <a:rPr lang="en-AU" smtClean="0"/>
              <a:t>26/09/2023</a:t>
            </a:fld>
            <a:endParaRPr lang="en-AU"/>
          </a:p>
        </p:txBody>
      </p:sp>
      <p:sp>
        <p:nvSpPr>
          <p:cNvPr id="6" name="Footer Placeholder 5">
            <a:extLst>
              <a:ext uri="{FF2B5EF4-FFF2-40B4-BE49-F238E27FC236}">
                <a16:creationId xmlns:a16="http://schemas.microsoft.com/office/drawing/2014/main" id="{254B94F3-E8BD-4576-9C4F-77AD5FAABDD2}"/>
              </a:ext>
            </a:extLst>
          </p:cNvPr>
          <p:cNvSpPr>
            <a:spLocks noGrp="1"/>
          </p:cNvSpPr>
          <p:nvPr>
            <p:ph type="ftr" sz="quarter" idx="11"/>
          </p:nvPr>
        </p:nvSpPr>
        <p:spPr/>
        <p:txBody>
          <a:bodyPr/>
          <a:lstStyle/>
          <a:p>
            <a:r>
              <a:rPr lang="en-AU"/>
              <a:t>Title</a:t>
            </a:r>
          </a:p>
        </p:txBody>
      </p:sp>
      <p:sp>
        <p:nvSpPr>
          <p:cNvPr id="7" name="Slide Number Placeholder 6">
            <a:extLst>
              <a:ext uri="{FF2B5EF4-FFF2-40B4-BE49-F238E27FC236}">
                <a16:creationId xmlns:a16="http://schemas.microsoft.com/office/drawing/2014/main" id="{DC2D6F49-43F3-424C-99C5-164C1959B9A3}"/>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266838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601D-CDD6-4A57-B437-4592580B762B}"/>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9D67EFF-6053-4277-8108-CF3DA9F8DA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B91C06-BDCB-4E1C-B6CC-CF79ED1C72C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51872C6-7B6B-4F56-BBA4-F9C0248C710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608EC-5C58-45B1-9032-A187A0B688D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176452F-BAC3-44CE-9853-1D3B13449735}"/>
              </a:ext>
            </a:extLst>
          </p:cNvPr>
          <p:cNvSpPr>
            <a:spLocks noGrp="1"/>
          </p:cNvSpPr>
          <p:nvPr>
            <p:ph type="dt" sz="half" idx="10"/>
          </p:nvPr>
        </p:nvSpPr>
        <p:spPr/>
        <p:txBody>
          <a:bodyPr/>
          <a:lstStyle/>
          <a:p>
            <a:fld id="{3080970F-BA13-43C1-9A86-631CD6D842E9}" type="datetime1">
              <a:rPr lang="en-AU" smtClean="0"/>
              <a:t>26/09/2023</a:t>
            </a:fld>
            <a:endParaRPr lang="en-AU"/>
          </a:p>
        </p:txBody>
      </p:sp>
      <p:sp>
        <p:nvSpPr>
          <p:cNvPr id="8" name="Footer Placeholder 7">
            <a:extLst>
              <a:ext uri="{FF2B5EF4-FFF2-40B4-BE49-F238E27FC236}">
                <a16:creationId xmlns:a16="http://schemas.microsoft.com/office/drawing/2014/main" id="{4BB0FBE4-DA10-47AF-AD95-539F27F3CD46}"/>
              </a:ext>
            </a:extLst>
          </p:cNvPr>
          <p:cNvSpPr>
            <a:spLocks noGrp="1"/>
          </p:cNvSpPr>
          <p:nvPr>
            <p:ph type="ftr" sz="quarter" idx="11"/>
          </p:nvPr>
        </p:nvSpPr>
        <p:spPr/>
        <p:txBody>
          <a:bodyPr/>
          <a:lstStyle/>
          <a:p>
            <a:r>
              <a:rPr lang="en-AU"/>
              <a:t>Title</a:t>
            </a:r>
          </a:p>
        </p:txBody>
      </p:sp>
      <p:sp>
        <p:nvSpPr>
          <p:cNvPr id="9" name="Slide Number Placeholder 8">
            <a:extLst>
              <a:ext uri="{FF2B5EF4-FFF2-40B4-BE49-F238E27FC236}">
                <a16:creationId xmlns:a16="http://schemas.microsoft.com/office/drawing/2014/main" id="{E5C70229-2851-483A-B7E2-E688A6D4F927}"/>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394184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C1EA-8255-4191-B0D3-AF8FBDA4B9E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9596941-23A2-4A33-801C-EBAD41B4F20C}"/>
              </a:ext>
            </a:extLst>
          </p:cNvPr>
          <p:cNvSpPr>
            <a:spLocks noGrp="1"/>
          </p:cNvSpPr>
          <p:nvPr>
            <p:ph type="dt" sz="half" idx="10"/>
          </p:nvPr>
        </p:nvSpPr>
        <p:spPr/>
        <p:txBody>
          <a:bodyPr/>
          <a:lstStyle/>
          <a:p>
            <a:fld id="{3907F878-EC5D-4A29-8B3E-85EDC26AA512}" type="datetime1">
              <a:rPr lang="en-AU" smtClean="0"/>
              <a:t>26/09/2023</a:t>
            </a:fld>
            <a:endParaRPr lang="en-AU"/>
          </a:p>
        </p:txBody>
      </p:sp>
      <p:sp>
        <p:nvSpPr>
          <p:cNvPr id="4" name="Footer Placeholder 3">
            <a:extLst>
              <a:ext uri="{FF2B5EF4-FFF2-40B4-BE49-F238E27FC236}">
                <a16:creationId xmlns:a16="http://schemas.microsoft.com/office/drawing/2014/main" id="{086329E5-285F-4F55-8BA0-64FE2B203BC3}"/>
              </a:ext>
            </a:extLst>
          </p:cNvPr>
          <p:cNvSpPr>
            <a:spLocks noGrp="1"/>
          </p:cNvSpPr>
          <p:nvPr>
            <p:ph type="ftr" sz="quarter" idx="11"/>
          </p:nvPr>
        </p:nvSpPr>
        <p:spPr/>
        <p:txBody>
          <a:bodyPr/>
          <a:lstStyle/>
          <a:p>
            <a:r>
              <a:rPr lang="en-AU"/>
              <a:t>Title</a:t>
            </a:r>
          </a:p>
        </p:txBody>
      </p:sp>
      <p:sp>
        <p:nvSpPr>
          <p:cNvPr id="5" name="Slide Number Placeholder 4">
            <a:extLst>
              <a:ext uri="{FF2B5EF4-FFF2-40B4-BE49-F238E27FC236}">
                <a16:creationId xmlns:a16="http://schemas.microsoft.com/office/drawing/2014/main" id="{04D0FFF9-82CF-40EF-B8C0-EF951F7DDD80}"/>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176092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09B60-8F05-49D8-9371-D75FFC3E6147}"/>
              </a:ext>
            </a:extLst>
          </p:cNvPr>
          <p:cNvSpPr>
            <a:spLocks noGrp="1"/>
          </p:cNvSpPr>
          <p:nvPr>
            <p:ph type="dt" sz="half" idx="10"/>
          </p:nvPr>
        </p:nvSpPr>
        <p:spPr/>
        <p:txBody>
          <a:bodyPr/>
          <a:lstStyle/>
          <a:p>
            <a:fld id="{71B8C0EB-D591-4500-AD24-D9A86FD4021D}" type="datetime1">
              <a:rPr lang="en-AU" smtClean="0"/>
              <a:t>26/09/2023</a:t>
            </a:fld>
            <a:endParaRPr lang="en-AU"/>
          </a:p>
        </p:txBody>
      </p:sp>
      <p:sp>
        <p:nvSpPr>
          <p:cNvPr id="3" name="Footer Placeholder 2">
            <a:extLst>
              <a:ext uri="{FF2B5EF4-FFF2-40B4-BE49-F238E27FC236}">
                <a16:creationId xmlns:a16="http://schemas.microsoft.com/office/drawing/2014/main" id="{0184C5DD-D76C-4629-A540-9DEC7BB67A65}"/>
              </a:ext>
            </a:extLst>
          </p:cNvPr>
          <p:cNvSpPr>
            <a:spLocks noGrp="1"/>
          </p:cNvSpPr>
          <p:nvPr>
            <p:ph type="ftr" sz="quarter" idx="11"/>
          </p:nvPr>
        </p:nvSpPr>
        <p:spPr/>
        <p:txBody>
          <a:bodyPr/>
          <a:lstStyle/>
          <a:p>
            <a:r>
              <a:rPr lang="en-AU"/>
              <a:t>Title</a:t>
            </a:r>
          </a:p>
        </p:txBody>
      </p:sp>
      <p:sp>
        <p:nvSpPr>
          <p:cNvPr id="4" name="Slide Number Placeholder 3">
            <a:extLst>
              <a:ext uri="{FF2B5EF4-FFF2-40B4-BE49-F238E27FC236}">
                <a16:creationId xmlns:a16="http://schemas.microsoft.com/office/drawing/2014/main" id="{66F42BC9-E9AD-448B-A8AA-F10F82DD9BD1}"/>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78632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517E-5601-482F-B10E-7D2B18D664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8ABEE6E-7A71-4B99-A93F-67A4FCF7E5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A628055-C103-4C8A-BEDF-67A988122D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8A0933-3D3F-491B-807D-F963D6ACABA6}"/>
              </a:ext>
            </a:extLst>
          </p:cNvPr>
          <p:cNvSpPr>
            <a:spLocks noGrp="1"/>
          </p:cNvSpPr>
          <p:nvPr>
            <p:ph type="dt" sz="half" idx="10"/>
          </p:nvPr>
        </p:nvSpPr>
        <p:spPr/>
        <p:txBody>
          <a:bodyPr/>
          <a:lstStyle/>
          <a:p>
            <a:fld id="{23277704-271B-4C87-9976-1083C30B2F13}" type="datetime1">
              <a:rPr lang="en-AU" smtClean="0"/>
              <a:t>26/09/2023</a:t>
            </a:fld>
            <a:endParaRPr lang="en-AU"/>
          </a:p>
        </p:txBody>
      </p:sp>
      <p:sp>
        <p:nvSpPr>
          <p:cNvPr id="6" name="Footer Placeholder 5">
            <a:extLst>
              <a:ext uri="{FF2B5EF4-FFF2-40B4-BE49-F238E27FC236}">
                <a16:creationId xmlns:a16="http://schemas.microsoft.com/office/drawing/2014/main" id="{EC4463EA-F9B6-403E-AFBC-C4D5D34E1247}"/>
              </a:ext>
            </a:extLst>
          </p:cNvPr>
          <p:cNvSpPr>
            <a:spLocks noGrp="1"/>
          </p:cNvSpPr>
          <p:nvPr>
            <p:ph type="ftr" sz="quarter" idx="11"/>
          </p:nvPr>
        </p:nvSpPr>
        <p:spPr/>
        <p:txBody>
          <a:bodyPr/>
          <a:lstStyle/>
          <a:p>
            <a:r>
              <a:rPr lang="en-AU"/>
              <a:t>Title</a:t>
            </a:r>
          </a:p>
        </p:txBody>
      </p:sp>
      <p:sp>
        <p:nvSpPr>
          <p:cNvPr id="7" name="Slide Number Placeholder 6">
            <a:extLst>
              <a:ext uri="{FF2B5EF4-FFF2-40B4-BE49-F238E27FC236}">
                <a16:creationId xmlns:a16="http://schemas.microsoft.com/office/drawing/2014/main" id="{0C05821C-06F1-4A78-B8A2-A98777D548A2}"/>
              </a:ext>
            </a:extLst>
          </p:cNvPr>
          <p:cNvSpPr>
            <a:spLocks noGrp="1"/>
          </p:cNvSpPr>
          <p:nvPr>
            <p:ph type="sldNum" sz="quarter" idx="12"/>
          </p:nvPr>
        </p:nvSpPr>
        <p:spPr/>
        <p:txBody>
          <a:bodyPr/>
          <a:lstStyle/>
          <a:p>
            <a:fld id="{2DEC5769-F889-4E14-9524-5B50EE25606F}" type="slidenum">
              <a:rPr lang="en-AU" smtClean="0"/>
              <a:t>‹#›</a:t>
            </a:fld>
            <a:endParaRPr lang="en-AU"/>
          </a:p>
        </p:txBody>
      </p:sp>
    </p:spTree>
    <p:extLst>
      <p:ext uri="{BB962C8B-B14F-4D97-AF65-F5344CB8AC3E}">
        <p14:creationId xmlns:p14="http://schemas.microsoft.com/office/powerpoint/2010/main" val="2412978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4253163"/>
            <a:ext cx="7886700" cy="1923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2">
            <a:extLst>
              <a:ext uri="{FF2B5EF4-FFF2-40B4-BE49-F238E27FC236}">
                <a16:creationId xmlns:a16="http://schemas.microsoft.com/office/drawing/2014/main" id="{C2C0329D-7B71-45AB-BE38-E04A54B2E120}"/>
              </a:ext>
            </a:extLst>
          </p:cNvPr>
          <p:cNvSpPr/>
          <p:nvPr userDrawn="1"/>
        </p:nvSpPr>
        <p:spPr>
          <a:xfrm>
            <a:off x="2446022" y="0"/>
            <a:ext cx="6697980" cy="6858000"/>
          </a:xfrm>
          <a:custGeom>
            <a:avLst/>
            <a:gdLst/>
            <a:ahLst/>
            <a:cxnLst/>
            <a:rect l="l" t="t" r="r" b="b"/>
            <a:pathLst>
              <a:path w="12541885" h="1644650">
                <a:moveTo>
                  <a:pt x="12541501" y="0"/>
                </a:moveTo>
                <a:lnTo>
                  <a:pt x="159684" y="0"/>
                </a:lnTo>
                <a:lnTo>
                  <a:pt x="0" y="701356"/>
                </a:lnTo>
                <a:lnTo>
                  <a:pt x="12541501" y="1644531"/>
                </a:lnTo>
                <a:lnTo>
                  <a:pt x="12541501" y="0"/>
                </a:lnTo>
                <a:close/>
              </a:path>
            </a:pathLst>
          </a:custGeom>
          <a:solidFill>
            <a:srgbClr val="37507B"/>
          </a:solidFill>
        </p:spPr>
        <p:txBody>
          <a:bodyPr wrap="square" lIns="0" tIns="0" rIns="0" bIns="0" rtlCol="0"/>
          <a:lstStyle/>
          <a:p>
            <a:endParaRPr sz="1800"/>
          </a:p>
        </p:txBody>
      </p:sp>
      <p:sp>
        <p:nvSpPr>
          <p:cNvPr id="13" name="object 3">
            <a:extLst>
              <a:ext uri="{FF2B5EF4-FFF2-40B4-BE49-F238E27FC236}">
                <a16:creationId xmlns:a16="http://schemas.microsoft.com/office/drawing/2014/main" id="{FB47F390-F262-447B-BC79-80CF3230B661}"/>
              </a:ext>
            </a:extLst>
          </p:cNvPr>
          <p:cNvSpPr/>
          <p:nvPr userDrawn="1"/>
        </p:nvSpPr>
        <p:spPr>
          <a:xfrm rot="15618691">
            <a:off x="-53786" y="190780"/>
            <a:ext cx="2186158" cy="2482680"/>
          </a:xfrm>
          <a:custGeom>
            <a:avLst/>
            <a:gdLst>
              <a:gd name="connsiteX0" fmla="*/ 6927875 w 6927875"/>
              <a:gd name="connsiteY0" fmla="*/ 86844 h 1062040"/>
              <a:gd name="connsiteX1" fmla="*/ 1 w 6927875"/>
              <a:gd name="connsiteY1" fmla="*/ 0 h 1062040"/>
              <a:gd name="connsiteX2" fmla="*/ 130521 w 6927875"/>
              <a:gd name="connsiteY2" fmla="*/ 1062040 h 1062040"/>
              <a:gd name="connsiteX3" fmla="*/ 6868553 w 6927875"/>
              <a:gd name="connsiteY3" fmla="*/ 381681 h 1062040"/>
              <a:gd name="connsiteX4" fmla="*/ 6927875 w 6927875"/>
              <a:gd name="connsiteY4" fmla="*/ 86844 h 1062040"/>
              <a:gd name="connsiteX0" fmla="*/ 7155497 w 7155496"/>
              <a:gd name="connsiteY0" fmla="*/ 140573 h 1062040"/>
              <a:gd name="connsiteX1" fmla="*/ 1 w 7155496"/>
              <a:gd name="connsiteY1" fmla="*/ 0 h 1062040"/>
              <a:gd name="connsiteX2" fmla="*/ 130521 w 7155496"/>
              <a:gd name="connsiteY2" fmla="*/ 1062040 h 1062040"/>
              <a:gd name="connsiteX3" fmla="*/ 6868553 w 7155496"/>
              <a:gd name="connsiteY3" fmla="*/ 381681 h 1062040"/>
              <a:gd name="connsiteX4" fmla="*/ 7155497 w 7155496"/>
              <a:gd name="connsiteY4" fmla="*/ 140573 h 1062040"/>
              <a:gd name="connsiteX0" fmla="*/ 7155497 w 7155496"/>
              <a:gd name="connsiteY0" fmla="*/ 140573 h 947436"/>
              <a:gd name="connsiteX1" fmla="*/ 1 w 7155496"/>
              <a:gd name="connsiteY1" fmla="*/ 0 h 947436"/>
              <a:gd name="connsiteX2" fmla="*/ 695958 w 7155496"/>
              <a:gd name="connsiteY2" fmla="*/ 947436 h 947436"/>
              <a:gd name="connsiteX3" fmla="*/ 6868553 w 7155496"/>
              <a:gd name="connsiteY3" fmla="*/ 381681 h 947436"/>
              <a:gd name="connsiteX4" fmla="*/ 7155497 w 7155496"/>
              <a:gd name="connsiteY4" fmla="*/ 140573 h 947436"/>
              <a:gd name="connsiteX0" fmla="*/ 7155497 w 7155496"/>
              <a:gd name="connsiteY0" fmla="*/ 140573 h 947436"/>
              <a:gd name="connsiteX1" fmla="*/ 1 w 7155496"/>
              <a:gd name="connsiteY1" fmla="*/ 0 h 947436"/>
              <a:gd name="connsiteX2" fmla="*/ 695958 w 7155496"/>
              <a:gd name="connsiteY2" fmla="*/ 947436 h 947436"/>
              <a:gd name="connsiteX3" fmla="*/ 6595517 w 7155496"/>
              <a:gd name="connsiteY3" fmla="*/ 737502 h 947436"/>
              <a:gd name="connsiteX4" fmla="*/ 7155497 w 7155496"/>
              <a:gd name="connsiteY4" fmla="*/ 140573 h 947436"/>
              <a:gd name="connsiteX0" fmla="*/ 7155496 w 7155496"/>
              <a:gd name="connsiteY0" fmla="*/ 140573 h 947436"/>
              <a:gd name="connsiteX1" fmla="*/ 1 w 7155496"/>
              <a:gd name="connsiteY1" fmla="*/ 0 h 947436"/>
              <a:gd name="connsiteX2" fmla="*/ 695958 w 7155496"/>
              <a:gd name="connsiteY2" fmla="*/ 947436 h 947436"/>
              <a:gd name="connsiteX3" fmla="*/ 6595517 w 7155496"/>
              <a:gd name="connsiteY3" fmla="*/ 737502 h 947436"/>
              <a:gd name="connsiteX4" fmla="*/ 7155496 w 7155496"/>
              <a:gd name="connsiteY4" fmla="*/ 140573 h 947436"/>
              <a:gd name="connsiteX0" fmla="*/ 7172284 w 7172284"/>
              <a:gd name="connsiteY0" fmla="*/ 129244 h 936107"/>
              <a:gd name="connsiteX1" fmla="*/ 1 w 7172284"/>
              <a:gd name="connsiteY1" fmla="*/ 0 h 936107"/>
              <a:gd name="connsiteX2" fmla="*/ 712746 w 7172284"/>
              <a:gd name="connsiteY2" fmla="*/ 936107 h 936107"/>
              <a:gd name="connsiteX3" fmla="*/ 6612305 w 7172284"/>
              <a:gd name="connsiteY3" fmla="*/ 726173 h 936107"/>
              <a:gd name="connsiteX4" fmla="*/ 7172284 w 7172284"/>
              <a:gd name="connsiteY4" fmla="*/ 129244 h 936107"/>
              <a:gd name="connsiteX0" fmla="*/ 7155496 w 7155496"/>
              <a:gd name="connsiteY0" fmla="*/ 140573 h 936107"/>
              <a:gd name="connsiteX1" fmla="*/ 1 w 7155496"/>
              <a:gd name="connsiteY1" fmla="*/ 0 h 936107"/>
              <a:gd name="connsiteX2" fmla="*/ 712746 w 7155496"/>
              <a:gd name="connsiteY2" fmla="*/ 936107 h 936107"/>
              <a:gd name="connsiteX3" fmla="*/ 6612305 w 7155496"/>
              <a:gd name="connsiteY3" fmla="*/ 726173 h 936107"/>
              <a:gd name="connsiteX4" fmla="*/ 7155496 w 7155496"/>
              <a:gd name="connsiteY4" fmla="*/ 140573 h 93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96" h="936107">
                <a:moveTo>
                  <a:pt x="7155496" y="140573"/>
                </a:moveTo>
                <a:lnTo>
                  <a:pt x="1" y="0"/>
                </a:lnTo>
                <a:lnTo>
                  <a:pt x="712746" y="936107"/>
                </a:lnTo>
                <a:lnTo>
                  <a:pt x="6612305" y="726173"/>
                </a:lnTo>
                <a:lnTo>
                  <a:pt x="7155496" y="140573"/>
                </a:lnTo>
                <a:close/>
              </a:path>
            </a:pathLst>
          </a:custGeom>
          <a:solidFill>
            <a:srgbClr val="74B3DE"/>
          </a:solidFill>
        </p:spPr>
        <p:txBody>
          <a:bodyPr wrap="square" lIns="0" tIns="0" rIns="0" bIns="0" rtlCol="0"/>
          <a:lstStyle/>
          <a:p>
            <a:endParaRPr sz="1800"/>
          </a:p>
        </p:txBody>
      </p:sp>
      <p:sp>
        <p:nvSpPr>
          <p:cNvPr id="14" name="object 4">
            <a:extLst>
              <a:ext uri="{FF2B5EF4-FFF2-40B4-BE49-F238E27FC236}">
                <a16:creationId xmlns:a16="http://schemas.microsoft.com/office/drawing/2014/main" id="{5FF4B97F-7261-4B12-97CE-A37110D79E6A}"/>
              </a:ext>
            </a:extLst>
          </p:cNvPr>
          <p:cNvSpPr/>
          <p:nvPr userDrawn="1"/>
        </p:nvSpPr>
        <p:spPr>
          <a:xfrm>
            <a:off x="968005" y="64381"/>
            <a:ext cx="6339315" cy="4160520"/>
          </a:xfrm>
          <a:prstGeom prst="rect">
            <a:avLst/>
          </a:prstGeom>
          <a:blipFill>
            <a:blip r:embed="rId3" cstate="print"/>
            <a:stretch>
              <a:fillRect l="26" r="26"/>
            </a:stretch>
          </a:blipFill>
        </p:spPr>
        <p:txBody>
          <a:bodyPr wrap="square" lIns="0" tIns="0" rIns="0" bIns="0" rtlCol="0"/>
          <a:lstStyle/>
          <a:p>
            <a:endParaRPr sz="1800"/>
          </a:p>
        </p:txBody>
      </p:sp>
      <p:sp>
        <p:nvSpPr>
          <p:cNvPr id="15" name="object 3">
            <a:extLst>
              <a:ext uri="{FF2B5EF4-FFF2-40B4-BE49-F238E27FC236}">
                <a16:creationId xmlns:a16="http://schemas.microsoft.com/office/drawing/2014/main" id="{91B60094-3EE4-4CA9-B567-B637D79C68A6}"/>
              </a:ext>
            </a:extLst>
          </p:cNvPr>
          <p:cNvSpPr/>
          <p:nvPr userDrawn="1"/>
        </p:nvSpPr>
        <p:spPr>
          <a:xfrm rot="10800000">
            <a:off x="-1" y="-46698"/>
            <a:ext cx="9144000" cy="607514"/>
          </a:xfrm>
          <a:custGeom>
            <a:avLst/>
            <a:gdLst>
              <a:gd name="connsiteX0" fmla="*/ 6797354 w 6797354"/>
              <a:gd name="connsiteY0" fmla="*/ 0 h 975196"/>
              <a:gd name="connsiteX1" fmla="*/ 0 w 6797354"/>
              <a:gd name="connsiteY1" fmla="*/ 0 h 975196"/>
              <a:gd name="connsiteX2" fmla="*/ 0 w 6797354"/>
              <a:gd name="connsiteY2" fmla="*/ 975196 h 975196"/>
              <a:gd name="connsiteX3" fmla="*/ 6726787 w 6797354"/>
              <a:gd name="connsiteY3" fmla="*/ 648069 h 975196"/>
              <a:gd name="connsiteX4" fmla="*/ 6797354 w 6797354"/>
              <a:gd name="connsiteY4" fmla="*/ 0 h 975196"/>
              <a:gd name="connsiteX0" fmla="*/ 6729883 w 6729883"/>
              <a:gd name="connsiteY0" fmla="*/ 0 h 992017"/>
              <a:gd name="connsiteX1" fmla="*/ 0 w 6729883"/>
              <a:gd name="connsiteY1" fmla="*/ 16821 h 992017"/>
              <a:gd name="connsiteX2" fmla="*/ 0 w 6729883"/>
              <a:gd name="connsiteY2" fmla="*/ 992017 h 992017"/>
              <a:gd name="connsiteX3" fmla="*/ 6726787 w 6729883"/>
              <a:gd name="connsiteY3" fmla="*/ 664890 h 992017"/>
              <a:gd name="connsiteX4" fmla="*/ 6729883 w 6729883"/>
              <a:gd name="connsiteY4" fmla="*/ 0 h 992017"/>
              <a:gd name="connsiteX0" fmla="*/ 6729883 w 6729883"/>
              <a:gd name="connsiteY0" fmla="*/ 0 h 689247"/>
              <a:gd name="connsiteX1" fmla="*/ 0 w 6729883"/>
              <a:gd name="connsiteY1" fmla="*/ 16821 h 689247"/>
              <a:gd name="connsiteX2" fmla="*/ 0 w 6729883"/>
              <a:gd name="connsiteY2" fmla="*/ 689247 h 689247"/>
              <a:gd name="connsiteX3" fmla="*/ 6726787 w 6729883"/>
              <a:gd name="connsiteY3" fmla="*/ 664890 h 689247"/>
              <a:gd name="connsiteX4" fmla="*/ 6729883 w 6729883"/>
              <a:gd name="connsiteY4" fmla="*/ 0 h 689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9883" h="689247">
                <a:moveTo>
                  <a:pt x="6729883" y="0"/>
                </a:moveTo>
                <a:lnTo>
                  <a:pt x="0" y="16821"/>
                </a:lnTo>
                <a:lnTo>
                  <a:pt x="0" y="689247"/>
                </a:lnTo>
                <a:lnTo>
                  <a:pt x="6726787" y="664890"/>
                </a:lnTo>
                <a:lnTo>
                  <a:pt x="6729883" y="0"/>
                </a:lnTo>
                <a:close/>
              </a:path>
            </a:pathLst>
          </a:custGeom>
          <a:solidFill>
            <a:srgbClr val="74B3DE"/>
          </a:solidFill>
        </p:spPr>
        <p:txBody>
          <a:bodyPr wrap="square" lIns="0" tIns="0" rIns="0" bIns="0" rtlCol="0"/>
          <a:lstStyle/>
          <a:p>
            <a:r>
              <a:rPr lang="en-US" sz="1800" dirty="0"/>
              <a:t> </a:t>
            </a:r>
            <a:endParaRPr sz="1800" dirty="0"/>
          </a:p>
        </p:txBody>
      </p:sp>
      <p:pic>
        <p:nvPicPr>
          <p:cNvPr id="16" name="Picture 15" descr="A close up of a logo&#10;&#10;Description automatically generated">
            <a:extLst>
              <a:ext uri="{FF2B5EF4-FFF2-40B4-BE49-F238E27FC236}">
                <a16:creationId xmlns:a16="http://schemas.microsoft.com/office/drawing/2014/main" id="{379AB6EF-E2A5-427D-847B-5D13D4F39F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9359"/>
            <a:ext cx="1432559" cy="1319750"/>
          </a:xfrm>
          <a:prstGeom prst="rect">
            <a:avLst/>
          </a:prstGeom>
        </p:spPr>
      </p:pic>
      <p:sp>
        <p:nvSpPr>
          <p:cNvPr id="2" name="Title Placeholder 1"/>
          <p:cNvSpPr>
            <a:spLocks noGrp="1"/>
          </p:cNvSpPr>
          <p:nvPr>
            <p:ph type="title"/>
          </p:nvPr>
        </p:nvSpPr>
        <p:spPr>
          <a:xfrm>
            <a:off x="628650" y="267518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Footer Placeholder 16">
            <a:extLst>
              <a:ext uri="{FF2B5EF4-FFF2-40B4-BE49-F238E27FC236}">
                <a16:creationId xmlns:a16="http://schemas.microsoft.com/office/drawing/2014/main" id="{D7A84F01-BAFC-46BB-BCF2-3D0238861DCB}"/>
              </a:ext>
            </a:extLst>
          </p:cNvPr>
          <p:cNvSpPr>
            <a:spLocks noGrp="1"/>
          </p:cNvSpPr>
          <p:nvPr>
            <p:ph type="ftr" sz="quarter" idx="3"/>
          </p:nvPr>
        </p:nvSpPr>
        <p:spPr>
          <a:xfrm>
            <a:off x="628650" y="6223662"/>
            <a:ext cx="2854492" cy="381676"/>
          </a:xfrm>
          <a:prstGeom prst="rect">
            <a:avLst/>
          </a:prstGeom>
        </p:spPr>
        <p:txBody>
          <a:bodyPr vert="horz" lIns="91440" tIns="45720" rIns="91440" bIns="45720" rtlCol="0" anchor="ctr"/>
          <a:lstStyle>
            <a:lvl1pPr algn="ctr">
              <a:defRPr sz="800" b="1" i="1">
                <a:solidFill>
                  <a:srgbClr val="74B3DE"/>
                </a:solidFill>
                <a:latin typeface="+mj-lt"/>
              </a:defRPr>
            </a:lvl1pPr>
          </a:lstStyle>
          <a:p>
            <a:pPr algn="l"/>
            <a:r>
              <a:rPr lang="en-AU" sz="700" dirty="0"/>
              <a:t>Title</a:t>
            </a:r>
          </a:p>
        </p:txBody>
      </p:sp>
      <p:pic>
        <p:nvPicPr>
          <p:cNvPr id="1027" name="Picture 1">
            <a:extLst>
              <a:ext uri="{FF2B5EF4-FFF2-40B4-BE49-F238E27FC236}">
                <a16:creationId xmlns:a16="http://schemas.microsoft.com/office/drawing/2014/main" id="{1456A795-765A-4FB9-A36B-A6CB8B41847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83930" y="552326"/>
            <a:ext cx="144907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545923"/>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bject 6">
            <a:extLst>
              <a:ext uri="{FF2B5EF4-FFF2-40B4-BE49-F238E27FC236}">
                <a16:creationId xmlns:a16="http://schemas.microsoft.com/office/drawing/2014/main" id="{DA17B8C1-5253-4865-978C-C7AC2C54E5D3}"/>
              </a:ext>
            </a:extLst>
          </p:cNvPr>
          <p:cNvSpPr/>
          <p:nvPr userDrawn="1"/>
        </p:nvSpPr>
        <p:spPr>
          <a:xfrm>
            <a:off x="8585134" y="6503402"/>
            <a:ext cx="411484" cy="365126"/>
          </a:xfrm>
          <a:custGeom>
            <a:avLst/>
            <a:gdLst/>
            <a:ahLst/>
            <a:cxnLst/>
            <a:rect l="l" t="t" r="r" b="b"/>
            <a:pathLst>
              <a:path w="675640" h="764540">
                <a:moveTo>
                  <a:pt x="675413" y="764374"/>
                </a:moveTo>
                <a:lnTo>
                  <a:pt x="675413" y="0"/>
                </a:lnTo>
                <a:lnTo>
                  <a:pt x="0" y="0"/>
                </a:lnTo>
                <a:lnTo>
                  <a:pt x="0" y="764374"/>
                </a:lnTo>
                <a:lnTo>
                  <a:pt x="675413" y="764374"/>
                </a:lnTo>
                <a:close/>
              </a:path>
            </a:pathLst>
          </a:custGeom>
          <a:solidFill>
            <a:srgbClr val="73B2DD"/>
          </a:solidFill>
        </p:spPr>
        <p:txBody>
          <a:bodyPr wrap="square" lIns="0" tIns="0" rIns="0" bIns="0" rtlCol="0"/>
          <a:lstStyle/>
          <a:p>
            <a:endParaRPr sz="1800"/>
          </a:p>
        </p:txBody>
      </p:sp>
      <p:sp>
        <p:nvSpPr>
          <p:cNvPr id="2" name="Title Placeholder 1">
            <a:extLst>
              <a:ext uri="{FF2B5EF4-FFF2-40B4-BE49-F238E27FC236}">
                <a16:creationId xmlns:a16="http://schemas.microsoft.com/office/drawing/2014/main" id="{E37D3EEF-C62A-43AA-BB56-C5BC13E5A541}"/>
              </a:ext>
            </a:extLst>
          </p:cNvPr>
          <p:cNvSpPr>
            <a:spLocks noGrp="1"/>
          </p:cNvSpPr>
          <p:nvPr>
            <p:ph type="title"/>
          </p:nvPr>
        </p:nvSpPr>
        <p:spPr>
          <a:xfrm>
            <a:off x="628650" y="3435935"/>
            <a:ext cx="7886700" cy="5588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D7BB012-F754-4DD1-B226-483274391E55}"/>
              </a:ext>
            </a:extLst>
          </p:cNvPr>
          <p:cNvSpPr>
            <a:spLocks noGrp="1"/>
          </p:cNvSpPr>
          <p:nvPr>
            <p:ph type="body" idx="1"/>
          </p:nvPr>
        </p:nvSpPr>
        <p:spPr>
          <a:xfrm>
            <a:off x="628650" y="4319337"/>
            <a:ext cx="7886700" cy="18576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DCB8BA-DA08-446B-8079-46A811E52E3E}"/>
              </a:ext>
            </a:extLst>
          </p:cNvPr>
          <p:cNvSpPr>
            <a:spLocks noGrp="1"/>
          </p:cNvSpPr>
          <p:nvPr>
            <p:ph type="dt" sz="half" idx="2"/>
          </p:nvPr>
        </p:nvSpPr>
        <p:spPr>
          <a:xfrm>
            <a:off x="147382" y="6492039"/>
            <a:ext cx="1025692" cy="365125"/>
          </a:xfrm>
          <a:prstGeom prst="rect">
            <a:avLst/>
          </a:prstGeom>
        </p:spPr>
        <p:txBody>
          <a:bodyPr vert="horz" lIns="91440" tIns="45720" rIns="91440" bIns="45720" rtlCol="0" anchor="ctr"/>
          <a:lstStyle>
            <a:lvl1pPr algn="l">
              <a:defRPr sz="800">
                <a:solidFill>
                  <a:srgbClr val="74B3DE"/>
                </a:solidFill>
                <a:latin typeface="+mj-lt"/>
              </a:defRPr>
            </a:lvl1pPr>
          </a:lstStyle>
          <a:p>
            <a:fld id="{A51772C1-2852-48F6-BD4F-E2EA7BFE7309}" type="datetime1">
              <a:rPr lang="en-AU" smtClean="0"/>
              <a:t>26/09/2023</a:t>
            </a:fld>
            <a:endParaRPr lang="en-AU" dirty="0"/>
          </a:p>
        </p:txBody>
      </p:sp>
      <p:sp>
        <p:nvSpPr>
          <p:cNvPr id="5" name="Footer Placeholder 4">
            <a:extLst>
              <a:ext uri="{FF2B5EF4-FFF2-40B4-BE49-F238E27FC236}">
                <a16:creationId xmlns:a16="http://schemas.microsoft.com/office/drawing/2014/main" id="{513CB32D-3848-4969-A08E-D9A0D77984D6}"/>
              </a:ext>
            </a:extLst>
          </p:cNvPr>
          <p:cNvSpPr>
            <a:spLocks noGrp="1"/>
          </p:cNvSpPr>
          <p:nvPr>
            <p:ph type="ftr" sz="quarter" idx="3"/>
          </p:nvPr>
        </p:nvSpPr>
        <p:spPr>
          <a:xfrm>
            <a:off x="6009773" y="6501565"/>
            <a:ext cx="2415339" cy="365125"/>
          </a:xfrm>
          <a:prstGeom prst="rect">
            <a:avLst/>
          </a:prstGeom>
        </p:spPr>
        <p:txBody>
          <a:bodyPr vert="horz" lIns="91440" tIns="45720" rIns="91440" bIns="45720" rtlCol="0" anchor="ctr"/>
          <a:lstStyle>
            <a:lvl1pPr algn="ctr">
              <a:defRPr sz="800">
                <a:solidFill>
                  <a:schemeClr val="tx1">
                    <a:tint val="75000"/>
                  </a:schemeClr>
                </a:solidFill>
                <a:latin typeface="+mj-lt"/>
              </a:defRPr>
            </a:lvl1pPr>
          </a:lstStyle>
          <a:p>
            <a:r>
              <a:rPr lang="en-AU"/>
              <a:t>Title</a:t>
            </a:r>
            <a:endParaRPr lang="en-AU" dirty="0"/>
          </a:p>
        </p:txBody>
      </p:sp>
      <p:sp>
        <p:nvSpPr>
          <p:cNvPr id="6" name="Slide Number Placeholder 5">
            <a:extLst>
              <a:ext uri="{FF2B5EF4-FFF2-40B4-BE49-F238E27FC236}">
                <a16:creationId xmlns:a16="http://schemas.microsoft.com/office/drawing/2014/main" id="{564206C7-E9FB-4FA3-9141-29160AF0E888}"/>
              </a:ext>
            </a:extLst>
          </p:cNvPr>
          <p:cNvSpPr>
            <a:spLocks noGrp="1"/>
          </p:cNvSpPr>
          <p:nvPr>
            <p:ph type="sldNum" sz="quarter" idx="4"/>
          </p:nvPr>
        </p:nvSpPr>
        <p:spPr>
          <a:xfrm>
            <a:off x="8585134" y="6503402"/>
            <a:ext cx="411484" cy="365125"/>
          </a:xfrm>
          <a:prstGeom prst="rect">
            <a:avLst/>
          </a:prstGeom>
        </p:spPr>
        <p:txBody>
          <a:bodyPr vert="horz" lIns="91440" tIns="45720" rIns="91440" bIns="45720" rtlCol="0" anchor="ctr"/>
          <a:lstStyle>
            <a:lvl1pPr algn="ctr">
              <a:defRPr sz="800">
                <a:solidFill>
                  <a:schemeClr val="bg1"/>
                </a:solidFill>
                <a:latin typeface="+mj-lt"/>
              </a:defRPr>
            </a:lvl1pPr>
          </a:lstStyle>
          <a:p>
            <a:fld id="{2DEC5769-F889-4E14-9524-5B50EE25606F}" type="slidenum">
              <a:rPr lang="en-AU" smtClean="0"/>
              <a:pPr/>
              <a:t>‹#›</a:t>
            </a:fld>
            <a:endParaRPr lang="en-AU" dirty="0"/>
          </a:p>
        </p:txBody>
      </p:sp>
      <p:sp>
        <p:nvSpPr>
          <p:cNvPr id="7" name="object 3">
            <a:extLst>
              <a:ext uri="{FF2B5EF4-FFF2-40B4-BE49-F238E27FC236}">
                <a16:creationId xmlns:a16="http://schemas.microsoft.com/office/drawing/2014/main" id="{7FE2A7B1-9E05-436D-B7FD-D4DD6FC1B062}"/>
              </a:ext>
            </a:extLst>
          </p:cNvPr>
          <p:cNvSpPr/>
          <p:nvPr userDrawn="1"/>
        </p:nvSpPr>
        <p:spPr>
          <a:xfrm>
            <a:off x="0" y="0"/>
            <a:ext cx="2793099" cy="1066800"/>
          </a:xfrm>
          <a:custGeom>
            <a:avLst/>
            <a:gdLst/>
            <a:ahLst/>
            <a:cxnLst/>
            <a:rect l="l" t="t" r="r" b="b"/>
            <a:pathLst>
              <a:path w="6797675" h="975360">
                <a:moveTo>
                  <a:pt x="6797354" y="0"/>
                </a:moveTo>
                <a:lnTo>
                  <a:pt x="0" y="0"/>
                </a:lnTo>
                <a:lnTo>
                  <a:pt x="0" y="975196"/>
                </a:lnTo>
                <a:lnTo>
                  <a:pt x="6738032" y="294837"/>
                </a:lnTo>
                <a:lnTo>
                  <a:pt x="6797354" y="0"/>
                </a:lnTo>
                <a:close/>
              </a:path>
            </a:pathLst>
          </a:custGeom>
          <a:solidFill>
            <a:srgbClr val="74B3DE"/>
          </a:solidFill>
        </p:spPr>
        <p:txBody>
          <a:bodyPr wrap="square" lIns="0" tIns="0" rIns="0" bIns="0" rtlCol="0"/>
          <a:lstStyle/>
          <a:p>
            <a:endParaRPr sz="1800" dirty="0"/>
          </a:p>
        </p:txBody>
      </p:sp>
      <p:sp>
        <p:nvSpPr>
          <p:cNvPr id="8" name="object 2">
            <a:extLst>
              <a:ext uri="{FF2B5EF4-FFF2-40B4-BE49-F238E27FC236}">
                <a16:creationId xmlns:a16="http://schemas.microsoft.com/office/drawing/2014/main" id="{A8686BBD-28A2-476A-A26A-B6F225A5EB0F}"/>
              </a:ext>
            </a:extLst>
          </p:cNvPr>
          <p:cNvSpPr/>
          <p:nvPr userDrawn="1"/>
        </p:nvSpPr>
        <p:spPr>
          <a:xfrm>
            <a:off x="2793103" y="1"/>
            <a:ext cx="6350900" cy="952500"/>
          </a:xfrm>
          <a:custGeom>
            <a:avLst/>
            <a:gdLst/>
            <a:ahLst/>
            <a:cxnLst/>
            <a:rect l="l" t="t" r="r" b="b"/>
            <a:pathLst>
              <a:path w="12541885" h="1644650">
                <a:moveTo>
                  <a:pt x="12541501" y="0"/>
                </a:moveTo>
                <a:lnTo>
                  <a:pt x="159684" y="0"/>
                </a:lnTo>
                <a:lnTo>
                  <a:pt x="0" y="701356"/>
                </a:lnTo>
                <a:lnTo>
                  <a:pt x="12541501" y="1644531"/>
                </a:lnTo>
                <a:lnTo>
                  <a:pt x="12541501" y="0"/>
                </a:lnTo>
                <a:close/>
              </a:path>
            </a:pathLst>
          </a:custGeom>
          <a:solidFill>
            <a:srgbClr val="37507B"/>
          </a:solidFill>
        </p:spPr>
        <p:txBody>
          <a:bodyPr wrap="square" lIns="0" tIns="0" rIns="0" bIns="0" rtlCol="0"/>
          <a:lstStyle/>
          <a:p>
            <a:endParaRPr sz="1800"/>
          </a:p>
        </p:txBody>
      </p:sp>
      <p:sp>
        <p:nvSpPr>
          <p:cNvPr id="9" name="object 4">
            <a:extLst>
              <a:ext uri="{FF2B5EF4-FFF2-40B4-BE49-F238E27FC236}">
                <a16:creationId xmlns:a16="http://schemas.microsoft.com/office/drawing/2014/main" id="{EE0E81DA-495A-4680-A671-E8B796B33220}"/>
              </a:ext>
            </a:extLst>
          </p:cNvPr>
          <p:cNvSpPr/>
          <p:nvPr userDrawn="1"/>
        </p:nvSpPr>
        <p:spPr>
          <a:xfrm>
            <a:off x="1364975" y="0"/>
            <a:ext cx="3026311" cy="1066800"/>
          </a:xfrm>
          <a:prstGeom prst="rect">
            <a:avLst/>
          </a:prstGeom>
          <a:blipFill>
            <a:blip r:embed="rId13" cstate="print"/>
            <a:stretch>
              <a:fillRect/>
            </a:stretch>
          </a:blipFill>
        </p:spPr>
        <p:txBody>
          <a:bodyPr wrap="square" lIns="0" tIns="0" rIns="0" bIns="0" rtlCol="0"/>
          <a:lstStyle/>
          <a:p>
            <a:endParaRPr sz="1800"/>
          </a:p>
        </p:txBody>
      </p:sp>
      <p:sp>
        <p:nvSpPr>
          <p:cNvPr id="10" name="object 5">
            <a:extLst>
              <a:ext uri="{FF2B5EF4-FFF2-40B4-BE49-F238E27FC236}">
                <a16:creationId xmlns:a16="http://schemas.microsoft.com/office/drawing/2014/main" id="{EE9F518C-4941-44BE-8C07-41F4BD7D14FE}"/>
              </a:ext>
            </a:extLst>
          </p:cNvPr>
          <p:cNvSpPr/>
          <p:nvPr userDrawn="1"/>
        </p:nvSpPr>
        <p:spPr>
          <a:xfrm>
            <a:off x="5181861" y="1"/>
            <a:ext cx="3026311" cy="863600"/>
          </a:xfrm>
          <a:prstGeom prst="rect">
            <a:avLst/>
          </a:prstGeom>
          <a:blipFill>
            <a:blip r:embed="rId14" cstate="print"/>
            <a:stretch>
              <a:fillRect/>
            </a:stretch>
          </a:blipFill>
        </p:spPr>
        <p:txBody>
          <a:bodyPr wrap="square" lIns="0" tIns="0" rIns="0" bIns="0" rtlCol="0"/>
          <a:lstStyle/>
          <a:p>
            <a:endParaRPr sz="1800"/>
          </a:p>
        </p:txBody>
      </p:sp>
      <p:sp>
        <p:nvSpPr>
          <p:cNvPr id="12" name="object 7">
            <a:extLst>
              <a:ext uri="{FF2B5EF4-FFF2-40B4-BE49-F238E27FC236}">
                <a16:creationId xmlns:a16="http://schemas.microsoft.com/office/drawing/2014/main" id="{0216B5D7-47DE-4B0E-8E0D-BEEAFDD710AB}"/>
              </a:ext>
            </a:extLst>
          </p:cNvPr>
          <p:cNvSpPr/>
          <p:nvPr userDrawn="1"/>
        </p:nvSpPr>
        <p:spPr>
          <a:xfrm flipV="1">
            <a:off x="1787888" y="6615012"/>
            <a:ext cx="3607071" cy="45719"/>
          </a:xfrm>
          <a:custGeom>
            <a:avLst/>
            <a:gdLst/>
            <a:ahLst/>
            <a:cxnLst/>
            <a:rect l="l" t="t" r="r" b="b"/>
            <a:pathLst>
              <a:path w="14037310">
                <a:moveTo>
                  <a:pt x="0" y="0"/>
                </a:moveTo>
                <a:lnTo>
                  <a:pt x="14036965" y="0"/>
                </a:lnTo>
              </a:path>
            </a:pathLst>
          </a:custGeom>
          <a:ln w="10470">
            <a:solidFill>
              <a:srgbClr val="73B2DD"/>
            </a:solidFill>
          </a:ln>
        </p:spPr>
        <p:txBody>
          <a:bodyPr wrap="square" lIns="0" tIns="0" rIns="0" bIns="0" rtlCol="0"/>
          <a:lstStyle/>
          <a:p>
            <a:endParaRPr sz="1800"/>
          </a:p>
        </p:txBody>
      </p:sp>
      <p:pic>
        <p:nvPicPr>
          <p:cNvPr id="13" name="Picture 12" descr="A close up of a logo&#10;&#10;Description automatically generated">
            <a:extLst>
              <a:ext uri="{FF2B5EF4-FFF2-40B4-BE49-F238E27FC236}">
                <a16:creationId xmlns:a16="http://schemas.microsoft.com/office/drawing/2014/main" id="{E50E91D4-9BE0-4170-A147-C267EBBAD2E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26594" y="952500"/>
            <a:ext cx="870024" cy="801513"/>
          </a:xfrm>
          <a:prstGeom prst="rect">
            <a:avLst/>
          </a:prstGeom>
        </p:spPr>
      </p:pic>
    </p:spTree>
    <p:extLst>
      <p:ext uri="{BB962C8B-B14F-4D97-AF65-F5344CB8AC3E}">
        <p14:creationId xmlns:p14="http://schemas.microsoft.com/office/powerpoint/2010/main" val="26917447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914400" rtl="0" eaLnBrk="1" latinLnBrk="0" hangingPunct="1">
        <a:lnSpc>
          <a:spcPct val="90000"/>
        </a:lnSpc>
        <a:spcBef>
          <a:spcPct val="0"/>
        </a:spcBef>
        <a:buNone/>
        <a:defRPr sz="4400" kern="1200">
          <a:solidFill>
            <a:srgbClr val="74B3D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507B"/>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70147C-69E2-4234-9894-3DEF6BCB859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A9AF0F-7CE7-4FD9-B4B0-9C1579B941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86475F-9491-4D43-AFD1-FFA2C1E6295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E609-0286-4CE2-834B-1E2813FE9B91}" type="datetimeFigureOut">
              <a:rPr lang="en-AU" smtClean="0"/>
              <a:t>26/09/2023</a:t>
            </a:fld>
            <a:endParaRPr lang="en-AU"/>
          </a:p>
        </p:txBody>
      </p:sp>
      <p:sp>
        <p:nvSpPr>
          <p:cNvPr id="5" name="Footer Placeholder 4">
            <a:extLst>
              <a:ext uri="{FF2B5EF4-FFF2-40B4-BE49-F238E27FC236}">
                <a16:creationId xmlns:a16="http://schemas.microsoft.com/office/drawing/2014/main" id="{61903FFB-B4D7-48AC-AA5A-71DD1D38C9E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A608F84-AFFA-4055-9331-7DBDD14D860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2560E-A7D9-44BB-8EBF-139E212C928E}" type="slidenum">
              <a:rPr lang="en-AU" smtClean="0"/>
              <a:t>‹#›</a:t>
            </a:fld>
            <a:endParaRPr lang="en-AU"/>
          </a:p>
        </p:txBody>
      </p:sp>
    </p:spTree>
    <p:extLst>
      <p:ext uri="{BB962C8B-B14F-4D97-AF65-F5344CB8AC3E}">
        <p14:creationId xmlns:p14="http://schemas.microsoft.com/office/powerpoint/2010/main" val="35698909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6CFB-EB63-481D-91E2-22D02B32D2B0}"/>
              </a:ext>
            </a:extLst>
          </p:cNvPr>
          <p:cNvSpPr>
            <a:spLocks noGrp="1"/>
          </p:cNvSpPr>
          <p:nvPr>
            <p:ph type="ctrTitle"/>
          </p:nvPr>
        </p:nvSpPr>
        <p:spPr>
          <a:xfrm>
            <a:off x="126799" y="4761720"/>
            <a:ext cx="5382367" cy="678855"/>
          </a:xfrm>
        </p:spPr>
        <p:txBody>
          <a:bodyPr>
            <a:normAutofit fontScale="90000"/>
          </a:bodyPr>
          <a:lstStyle/>
          <a:p>
            <a:r>
              <a:rPr lang="en-AU" sz="4000" dirty="0">
                <a:solidFill>
                  <a:schemeClr val="accent5">
                    <a:lumMod val="50000"/>
                  </a:schemeClr>
                </a:solidFill>
              </a:rPr>
              <a:t>Compliance – It’s Kind Of A Big Deal</a:t>
            </a:r>
          </a:p>
        </p:txBody>
      </p:sp>
      <p:sp>
        <p:nvSpPr>
          <p:cNvPr id="3" name="Subtitle 2">
            <a:extLst>
              <a:ext uri="{FF2B5EF4-FFF2-40B4-BE49-F238E27FC236}">
                <a16:creationId xmlns:a16="http://schemas.microsoft.com/office/drawing/2014/main" id="{FD550ABA-D5D7-471A-B0FC-EDFE73706505}"/>
              </a:ext>
            </a:extLst>
          </p:cNvPr>
          <p:cNvSpPr>
            <a:spLocks noGrp="1"/>
          </p:cNvSpPr>
          <p:nvPr>
            <p:ph type="subTitle" idx="1"/>
          </p:nvPr>
        </p:nvSpPr>
        <p:spPr>
          <a:xfrm>
            <a:off x="325975" y="5474914"/>
            <a:ext cx="6858000" cy="482683"/>
          </a:xfrm>
        </p:spPr>
        <p:txBody>
          <a:bodyPr/>
          <a:lstStyle/>
          <a:p>
            <a:r>
              <a:rPr lang="en-AU" dirty="0"/>
              <a:t>27 September 2023</a:t>
            </a:r>
          </a:p>
        </p:txBody>
      </p:sp>
      <p:sp>
        <p:nvSpPr>
          <p:cNvPr id="4" name="Footer Placeholder 3">
            <a:extLst>
              <a:ext uri="{FF2B5EF4-FFF2-40B4-BE49-F238E27FC236}">
                <a16:creationId xmlns:a16="http://schemas.microsoft.com/office/drawing/2014/main" id="{A84BFCE1-34C1-4F8C-BB16-68CDAE093BDC}"/>
              </a:ext>
            </a:extLst>
          </p:cNvPr>
          <p:cNvSpPr>
            <a:spLocks noGrp="1"/>
          </p:cNvSpPr>
          <p:nvPr>
            <p:ph type="ftr" sz="quarter" idx="10"/>
          </p:nvPr>
        </p:nvSpPr>
        <p:spPr>
          <a:xfrm>
            <a:off x="628650" y="6223662"/>
            <a:ext cx="7165944" cy="381676"/>
          </a:xfrm>
        </p:spPr>
        <p:txBody>
          <a:bodyPr/>
          <a:lstStyle/>
          <a:p>
            <a:pPr algn="l"/>
            <a:r>
              <a:rPr lang="en-AU" dirty="0"/>
              <a:t>InterPrac Financial Planning								 </a:t>
            </a:r>
          </a:p>
          <a:p>
            <a:pPr algn="l"/>
            <a:r>
              <a:rPr lang="en-AU" dirty="0"/>
              <a:t>AFSL 246638									</a:t>
            </a:r>
          </a:p>
        </p:txBody>
      </p:sp>
      <p:sp>
        <p:nvSpPr>
          <p:cNvPr id="5" name="Subtitle 2">
            <a:extLst>
              <a:ext uri="{FF2B5EF4-FFF2-40B4-BE49-F238E27FC236}">
                <a16:creationId xmlns:a16="http://schemas.microsoft.com/office/drawing/2014/main" id="{7B9374E7-8173-4BB5-9E00-21A07F23E4F3}"/>
              </a:ext>
            </a:extLst>
          </p:cNvPr>
          <p:cNvSpPr txBox="1">
            <a:spLocks/>
          </p:cNvSpPr>
          <p:nvPr/>
        </p:nvSpPr>
        <p:spPr>
          <a:xfrm>
            <a:off x="325975" y="4957892"/>
            <a:ext cx="6858000" cy="4826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i="1" kern="1200">
                <a:solidFill>
                  <a:srgbClr val="74B3D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pic>
        <p:nvPicPr>
          <p:cNvPr id="9" name="Picture 8">
            <a:extLst>
              <a:ext uri="{FF2B5EF4-FFF2-40B4-BE49-F238E27FC236}">
                <a16:creationId xmlns:a16="http://schemas.microsoft.com/office/drawing/2014/main" id="{7A14BD35-4F56-50ED-8268-7A426373692D}"/>
              </a:ext>
            </a:extLst>
          </p:cNvPr>
          <p:cNvPicPr>
            <a:picLocks noChangeAspect="1"/>
          </p:cNvPicPr>
          <p:nvPr/>
        </p:nvPicPr>
        <p:blipFill>
          <a:blip r:embed="rId2"/>
          <a:stretch>
            <a:fillRect/>
          </a:stretch>
        </p:blipFill>
        <p:spPr>
          <a:xfrm>
            <a:off x="6818050" y="550416"/>
            <a:ext cx="2325950" cy="1714734"/>
          </a:xfrm>
          <a:prstGeom prst="rect">
            <a:avLst/>
          </a:prstGeom>
        </p:spPr>
      </p:pic>
      <p:pic>
        <p:nvPicPr>
          <p:cNvPr id="11" name="Picture 10">
            <a:extLst>
              <a:ext uri="{FF2B5EF4-FFF2-40B4-BE49-F238E27FC236}">
                <a16:creationId xmlns:a16="http://schemas.microsoft.com/office/drawing/2014/main" id="{C851E702-561C-EF3F-F464-55C36C180ED6}"/>
              </a:ext>
            </a:extLst>
          </p:cNvPr>
          <p:cNvPicPr>
            <a:picLocks noChangeAspect="1"/>
          </p:cNvPicPr>
          <p:nvPr/>
        </p:nvPicPr>
        <p:blipFill>
          <a:blip r:embed="rId3"/>
          <a:stretch>
            <a:fillRect/>
          </a:stretch>
        </p:blipFill>
        <p:spPr>
          <a:xfrm>
            <a:off x="7301744" y="817350"/>
            <a:ext cx="1571625" cy="1447800"/>
          </a:xfrm>
          <a:prstGeom prst="rect">
            <a:avLst/>
          </a:prstGeom>
        </p:spPr>
      </p:pic>
      <p:pic>
        <p:nvPicPr>
          <p:cNvPr id="19" name="Picture 18">
            <a:extLst>
              <a:ext uri="{FF2B5EF4-FFF2-40B4-BE49-F238E27FC236}">
                <a16:creationId xmlns:a16="http://schemas.microsoft.com/office/drawing/2014/main" id="{8B31FED8-5A41-822E-4FB7-0FB75A9B2977}"/>
              </a:ext>
            </a:extLst>
          </p:cNvPr>
          <p:cNvPicPr>
            <a:picLocks noChangeAspect="1"/>
          </p:cNvPicPr>
          <p:nvPr/>
        </p:nvPicPr>
        <p:blipFill>
          <a:blip r:embed="rId4"/>
          <a:stretch>
            <a:fillRect/>
          </a:stretch>
        </p:blipFill>
        <p:spPr>
          <a:xfrm>
            <a:off x="-17754" y="-71021"/>
            <a:ext cx="9215020" cy="6929021"/>
          </a:xfrm>
          <a:prstGeom prst="rect">
            <a:avLst/>
          </a:prstGeom>
        </p:spPr>
      </p:pic>
    </p:spTree>
    <p:extLst>
      <p:ext uri="{BB962C8B-B14F-4D97-AF65-F5344CB8AC3E}">
        <p14:creationId xmlns:p14="http://schemas.microsoft.com/office/powerpoint/2010/main" val="202855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C23371-43CE-192A-7949-DDAD0706969A}"/>
              </a:ext>
            </a:extLst>
          </p:cNvPr>
          <p:cNvSpPr>
            <a:spLocks noGrp="1"/>
          </p:cNvSpPr>
          <p:nvPr>
            <p:ph type="dt" sz="half" idx="10"/>
          </p:nvPr>
        </p:nvSpPr>
        <p:spPr/>
        <p:txBody>
          <a:bodyPr/>
          <a:lstStyle/>
          <a:p>
            <a:fld id="{7F4EDC9D-E76A-40A6-AC27-CB80398C77E6}" type="datetime1">
              <a:rPr lang="en-AU" smtClean="0"/>
              <a:t>27/09/2023</a:t>
            </a:fld>
            <a:endParaRPr lang="en-AU"/>
          </a:p>
        </p:txBody>
      </p:sp>
      <p:sp>
        <p:nvSpPr>
          <p:cNvPr id="5" name="Footer Placeholder 4">
            <a:extLst>
              <a:ext uri="{FF2B5EF4-FFF2-40B4-BE49-F238E27FC236}">
                <a16:creationId xmlns:a16="http://schemas.microsoft.com/office/drawing/2014/main" id="{BCEB4935-BFD5-F590-495D-3F60B4D4280B}"/>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FF72A29F-9DE0-8407-F186-4AE587E9AA42}"/>
              </a:ext>
            </a:extLst>
          </p:cNvPr>
          <p:cNvSpPr>
            <a:spLocks noGrp="1"/>
          </p:cNvSpPr>
          <p:nvPr>
            <p:ph type="sldNum" sz="quarter" idx="12"/>
          </p:nvPr>
        </p:nvSpPr>
        <p:spPr/>
        <p:txBody>
          <a:bodyPr/>
          <a:lstStyle/>
          <a:p>
            <a:fld id="{2DEC5769-F889-4E14-9524-5B50EE25606F}" type="slidenum">
              <a:rPr lang="en-AU" smtClean="0"/>
              <a:t>10</a:t>
            </a:fld>
            <a:endParaRPr lang="en-AU"/>
          </a:p>
        </p:txBody>
      </p:sp>
      <p:sp>
        <p:nvSpPr>
          <p:cNvPr id="3" name="Rectangle: Rounded Corners 2">
            <a:extLst>
              <a:ext uri="{FF2B5EF4-FFF2-40B4-BE49-F238E27FC236}">
                <a16:creationId xmlns:a16="http://schemas.microsoft.com/office/drawing/2014/main" id="{64F985E7-ED5C-96CC-957D-4E9F6DE9765B}"/>
              </a:ext>
            </a:extLst>
          </p:cNvPr>
          <p:cNvSpPr/>
          <p:nvPr/>
        </p:nvSpPr>
        <p:spPr>
          <a:xfrm>
            <a:off x="1768396" y="924400"/>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824E67AB-6BEA-1EFC-DD52-A29C882DD056}"/>
              </a:ext>
            </a:extLst>
          </p:cNvPr>
          <p:cNvSpPr txBox="1"/>
          <p:nvPr/>
        </p:nvSpPr>
        <p:spPr>
          <a:xfrm>
            <a:off x="391629" y="942233"/>
            <a:ext cx="8006489" cy="461665"/>
          </a:xfrm>
          <a:prstGeom prst="rect">
            <a:avLst/>
          </a:prstGeom>
          <a:noFill/>
        </p:spPr>
        <p:txBody>
          <a:bodyPr wrap="square" rtlCol="0">
            <a:spAutoFit/>
          </a:bodyPr>
          <a:lstStyle/>
          <a:p>
            <a:pPr algn="ctr"/>
            <a:r>
              <a:rPr lang="en-AU" sz="2400" dirty="0">
                <a:solidFill>
                  <a:srgbClr val="37507B"/>
                </a:solidFill>
              </a:rPr>
              <a:t>Ongoing Service Arrangements</a:t>
            </a:r>
            <a:endParaRPr lang="en-AU" sz="2400" dirty="0">
              <a:solidFill>
                <a:schemeClr val="accent1">
                  <a:lumMod val="75000"/>
                </a:schemeClr>
              </a:solidFill>
            </a:endParaRPr>
          </a:p>
        </p:txBody>
      </p:sp>
      <p:sp>
        <p:nvSpPr>
          <p:cNvPr id="14" name="Content Placeholder 2">
            <a:extLst>
              <a:ext uri="{FF2B5EF4-FFF2-40B4-BE49-F238E27FC236}">
                <a16:creationId xmlns:a16="http://schemas.microsoft.com/office/drawing/2014/main" id="{E9998A16-D605-3C3D-ED02-EC7358EF2877}"/>
              </a:ext>
            </a:extLst>
          </p:cNvPr>
          <p:cNvSpPr>
            <a:spLocks noGrp="1"/>
          </p:cNvSpPr>
          <p:nvPr>
            <p:ph idx="1"/>
          </p:nvPr>
        </p:nvSpPr>
        <p:spPr>
          <a:xfrm>
            <a:off x="480665" y="1403898"/>
            <a:ext cx="8006489" cy="4819349"/>
          </a:xfrm>
        </p:spPr>
        <p:txBody>
          <a:bodyPr>
            <a:normAutofit/>
          </a:bodyPr>
          <a:lstStyle/>
          <a:p>
            <a:pPr marL="0" indent="0">
              <a:lnSpc>
                <a:spcPct val="127000"/>
              </a:lnSpc>
              <a:spcBef>
                <a:spcPts val="600"/>
              </a:spcBef>
              <a:spcAft>
                <a:spcPts val="600"/>
              </a:spcAft>
              <a:buNone/>
            </a:pPr>
            <a:endParaRPr lang="en-US" sz="1200" dirty="0">
              <a:solidFill>
                <a:srgbClr val="37507B"/>
              </a:solidFill>
            </a:endParaRPr>
          </a:p>
          <a:p>
            <a:pPr marL="0" indent="0">
              <a:lnSpc>
                <a:spcPct val="127000"/>
              </a:lnSpc>
              <a:spcBef>
                <a:spcPts val="600"/>
              </a:spcBef>
              <a:spcAft>
                <a:spcPts val="600"/>
              </a:spcAft>
              <a:buNone/>
            </a:pPr>
            <a:r>
              <a:rPr lang="en-US" sz="1200" dirty="0">
                <a:solidFill>
                  <a:srgbClr val="37507B"/>
                </a:solidFill>
              </a:rPr>
              <a:t>When must FDS be sent to clients</a:t>
            </a: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b="1" dirty="0">
              <a:solidFill>
                <a:srgbClr val="37507B"/>
              </a:solidFill>
            </a:endParaRPr>
          </a:p>
          <a:p>
            <a:pPr marL="0" indent="0">
              <a:lnSpc>
                <a:spcPct val="127000"/>
              </a:lnSpc>
              <a:spcBef>
                <a:spcPts val="600"/>
              </a:spcBef>
              <a:spcAft>
                <a:spcPts val="600"/>
              </a:spcAft>
              <a:buNone/>
            </a:pPr>
            <a:endParaRPr lang="en-US" sz="1200" dirty="0">
              <a:solidFill>
                <a:srgbClr val="37507B"/>
              </a:solidFill>
            </a:endParaRPr>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pic>
        <p:nvPicPr>
          <p:cNvPr id="16" name="Picture 15">
            <a:extLst>
              <a:ext uri="{FF2B5EF4-FFF2-40B4-BE49-F238E27FC236}">
                <a16:creationId xmlns:a16="http://schemas.microsoft.com/office/drawing/2014/main" id="{CD61BCDB-8236-7EAD-6DC7-D540BD631AC8}"/>
              </a:ext>
            </a:extLst>
          </p:cNvPr>
          <p:cNvPicPr>
            <a:picLocks noChangeAspect="1"/>
          </p:cNvPicPr>
          <p:nvPr/>
        </p:nvPicPr>
        <p:blipFill>
          <a:blip r:embed="rId2"/>
          <a:stretch>
            <a:fillRect/>
          </a:stretch>
        </p:blipFill>
        <p:spPr>
          <a:xfrm>
            <a:off x="204612" y="2080732"/>
            <a:ext cx="8792005" cy="3223448"/>
          </a:xfrm>
          <a:prstGeom prst="rect">
            <a:avLst/>
          </a:prstGeom>
        </p:spPr>
      </p:pic>
      <p:pic>
        <p:nvPicPr>
          <p:cNvPr id="2" name="Picture 1">
            <a:extLst>
              <a:ext uri="{FF2B5EF4-FFF2-40B4-BE49-F238E27FC236}">
                <a16:creationId xmlns:a16="http://schemas.microsoft.com/office/drawing/2014/main" id="{04524A11-E6C2-9861-ACEB-9806ABA0F870}"/>
              </a:ext>
            </a:extLst>
          </p:cNvPr>
          <p:cNvPicPr>
            <a:picLocks noChangeAspect="1"/>
          </p:cNvPicPr>
          <p:nvPr/>
        </p:nvPicPr>
        <p:blipFill>
          <a:blip r:embed="rId3"/>
          <a:stretch>
            <a:fillRect/>
          </a:stretch>
        </p:blipFill>
        <p:spPr>
          <a:xfrm>
            <a:off x="330838" y="2032480"/>
            <a:ext cx="8528204" cy="4190767"/>
          </a:xfrm>
          <a:prstGeom prst="rect">
            <a:avLst/>
          </a:prstGeom>
        </p:spPr>
      </p:pic>
    </p:spTree>
    <p:extLst>
      <p:ext uri="{BB962C8B-B14F-4D97-AF65-F5344CB8AC3E}">
        <p14:creationId xmlns:p14="http://schemas.microsoft.com/office/powerpoint/2010/main" val="360682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A0B2FD-A0D3-292B-7151-BD0D25673CAD}"/>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FBE39509-2D03-306A-A6D4-4872F35573F6}"/>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F1E89DDC-F796-7549-6874-48FD8B9B2ADF}"/>
              </a:ext>
            </a:extLst>
          </p:cNvPr>
          <p:cNvSpPr>
            <a:spLocks noGrp="1"/>
          </p:cNvSpPr>
          <p:nvPr>
            <p:ph type="sldNum" sz="quarter" idx="12"/>
          </p:nvPr>
        </p:nvSpPr>
        <p:spPr/>
        <p:txBody>
          <a:bodyPr/>
          <a:lstStyle/>
          <a:p>
            <a:fld id="{2DEC5769-F889-4E14-9524-5B50EE25606F}" type="slidenum">
              <a:rPr lang="en-AU" smtClean="0"/>
              <a:t>11</a:t>
            </a:fld>
            <a:endParaRPr lang="en-AU"/>
          </a:p>
        </p:txBody>
      </p:sp>
      <p:sp>
        <p:nvSpPr>
          <p:cNvPr id="7" name="Rectangle: Rounded Corners 6">
            <a:extLst>
              <a:ext uri="{FF2B5EF4-FFF2-40B4-BE49-F238E27FC236}">
                <a16:creationId xmlns:a16="http://schemas.microsoft.com/office/drawing/2014/main" id="{0D9B418E-432E-3F61-DA9D-291EC0F38B3D}"/>
              </a:ext>
            </a:extLst>
          </p:cNvPr>
          <p:cNvSpPr/>
          <p:nvPr/>
        </p:nvSpPr>
        <p:spPr>
          <a:xfrm>
            <a:off x="1645848" y="1012934"/>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67009D7C-9886-50DF-5540-74F1345F9B8C}"/>
              </a:ext>
            </a:extLst>
          </p:cNvPr>
          <p:cNvSpPr txBox="1"/>
          <p:nvPr/>
        </p:nvSpPr>
        <p:spPr>
          <a:xfrm>
            <a:off x="-348791" y="1076277"/>
            <a:ext cx="9250898" cy="461665"/>
          </a:xfrm>
          <a:prstGeom prst="rect">
            <a:avLst/>
          </a:prstGeom>
          <a:noFill/>
        </p:spPr>
        <p:txBody>
          <a:bodyPr wrap="square" rtlCol="0">
            <a:spAutoFit/>
          </a:bodyPr>
          <a:lstStyle/>
          <a:p>
            <a:pPr algn="ctr"/>
            <a:r>
              <a:rPr lang="en-AU" sz="2400" dirty="0">
                <a:solidFill>
                  <a:srgbClr val="37507B"/>
                </a:solidFill>
              </a:rPr>
              <a:t>Ongoing Service Arrangements</a:t>
            </a:r>
            <a:endParaRPr lang="en-AU" sz="2400" dirty="0">
              <a:solidFill>
                <a:schemeClr val="accent1">
                  <a:lumMod val="75000"/>
                </a:schemeClr>
              </a:solidFill>
            </a:endParaRPr>
          </a:p>
        </p:txBody>
      </p:sp>
      <p:sp>
        <p:nvSpPr>
          <p:cNvPr id="9" name="Content Placeholder 2">
            <a:extLst>
              <a:ext uri="{FF2B5EF4-FFF2-40B4-BE49-F238E27FC236}">
                <a16:creationId xmlns:a16="http://schemas.microsoft.com/office/drawing/2014/main" id="{32088CF1-E330-CA51-9611-4B88AABA0557}"/>
              </a:ext>
            </a:extLst>
          </p:cNvPr>
          <p:cNvSpPr txBox="1">
            <a:spLocks/>
          </p:cNvSpPr>
          <p:nvPr/>
        </p:nvSpPr>
        <p:spPr>
          <a:xfrm>
            <a:off x="660228" y="1682216"/>
            <a:ext cx="7830308" cy="481934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j-lt"/>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507B"/>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27000"/>
              </a:lnSpc>
              <a:spcBef>
                <a:spcPts val="600"/>
              </a:spcBef>
              <a:spcAft>
                <a:spcPts val="600"/>
              </a:spcAft>
              <a:buNone/>
            </a:pPr>
            <a:r>
              <a:rPr lang="en-US" sz="1400" dirty="0">
                <a:solidFill>
                  <a:srgbClr val="37507B"/>
                </a:solidFill>
              </a:rPr>
              <a:t>Changing the Anniversary Day </a:t>
            </a:r>
          </a:p>
          <a:p>
            <a:pPr>
              <a:lnSpc>
                <a:spcPct val="100000"/>
              </a:lnSpc>
              <a:spcBef>
                <a:spcPts val="600"/>
              </a:spcBef>
              <a:spcAft>
                <a:spcPts val="600"/>
              </a:spcAft>
            </a:pPr>
            <a:r>
              <a:rPr lang="en-US" sz="1400" dirty="0"/>
              <a:t>The Anniversary Day cannot be changed under the new legislation and cannot be brought forward unlike previous legislation. </a:t>
            </a:r>
          </a:p>
          <a:p>
            <a:pPr>
              <a:lnSpc>
                <a:spcPct val="100000"/>
              </a:lnSpc>
              <a:spcBef>
                <a:spcPts val="600"/>
              </a:spcBef>
              <a:spcAft>
                <a:spcPts val="600"/>
              </a:spcAft>
            </a:pPr>
            <a:r>
              <a:rPr lang="en-US" sz="1400" dirty="0"/>
              <a:t>In order to effect any change to dates, the OSA must be terminated and then a new OSA re-entered into with the client. </a:t>
            </a:r>
          </a:p>
          <a:p>
            <a:pPr>
              <a:lnSpc>
                <a:spcPct val="100000"/>
              </a:lnSpc>
              <a:spcBef>
                <a:spcPts val="600"/>
              </a:spcBef>
              <a:spcAft>
                <a:spcPts val="600"/>
              </a:spcAft>
            </a:pPr>
            <a:r>
              <a:rPr lang="en-US" sz="1400" dirty="0"/>
              <a:t>A Terminating OSA: Fee Disclosure Statement document which is in the Adviser Resources Centre and  needs to be issued to the adviser and the past 12 months fees as at the termination date needs to be disclosed to the client. </a:t>
            </a:r>
          </a:p>
          <a:p>
            <a:pPr marL="0" indent="0">
              <a:lnSpc>
                <a:spcPct val="127000"/>
              </a:lnSpc>
              <a:spcBef>
                <a:spcPts val="600"/>
              </a:spcBef>
              <a:spcAft>
                <a:spcPts val="600"/>
              </a:spcAft>
              <a:buNone/>
            </a:pPr>
            <a:r>
              <a:rPr lang="en-AU" sz="1400" dirty="0">
                <a:solidFill>
                  <a:srgbClr val="37507B"/>
                </a:solidFill>
              </a:rPr>
              <a:t>Additional Obligations </a:t>
            </a:r>
          </a:p>
          <a:p>
            <a:pPr>
              <a:lnSpc>
                <a:spcPct val="100000"/>
              </a:lnSpc>
              <a:spcBef>
                <a:spcPts val="600"/>
              </a:spcBef>
              <a:spcAft>
                <a:spcPts val="600"/>
              </a:spcAft>
            </a:pPr>
            <a:r>
              <a:rPr lang="en-US" sz="1400" dirty="0"/>
              <a:t>Adequate records must be maintained in relation to all OSA obligations and you must ensure that they can be easily ascertained. </a:t>
            </a:r>
          </a:p>
          <a:p>
            <a:pPr>
              <a:lnSpc>
                <a:spcPct val="100000"/>
              </a:lnSpc>
              <a:spcBef>
                <a:spcPts val="600"/>
              </a:spcBef>
              <a:spcAft>
                <a:spcPts val="600"/>
              </a:spcAft>
            </a:pPr>
            <a:r>
              <a:rPr lang="en-US" sz="1400" dirty="0"/>
              <a:t>Most of the OSA requirements are subject to the penalty provisions under Corporations Act. Where it is identified that a breach has occurred, InterPrac legally has the obligation to formally record and notify ASIC of all breaches. </a:t>
            </a:r>
          </a:p>
          <a:p>
            <a:pPr marL="0" indent="0">
              <a:lnSpc>
                <a:spcPct val="117000"/>
              </a:lnSpc>
              <a:spcBef>
                <a:spcPts val="600"/>
              </a:spcBef>
              <a:spcAft>
                <a:spcPts val="600"/>
              </a:spcAft>
              <a:buNone/>
            </a:pPr>
            <a:endParaRPr lang="en-US" sz="1200" dirty="0"/>
          </a:p>
          <a:p>
            <a:pPr>
              <a:lnSpc>
                <a:spcPct val="117000"/>
              </a:lnSpc>
              <a:spcBef>
                <a:spcPts val="600"/>
              </a:spcBef>
              <a:spcAft>
                <a:spcPts val="600"/>
              </a:spcAft>
            </a:pPr>
            <a:endParaRPr lang="en-US" sz="1200" dirty="0"/>
          </a:p>
          <a:p>
            <a:pPr>
              <a:lnSpc>
                <a:spcPct val="117000"/>
              </a:lnSpc>
              <a:spcBef>
                <a:spcPts val="600"/>
              </a:spcBef>
              <a:spcAft>
                <a:spcPts val="600"/>
              </a:spcAft>
            </a:pPr>
            <a:endParaRPr lang="en-US" sz="1200" dirty="0"/>
          </a:p>
          <a:p>
            <a:pPr>
              <a:lnSpc>
                <a:spcPct val="107000"/>
              </a:lnSpc>
              <a:spcAft>
                <a:spcPts val="800"/>
              </a:spcAft>
            </a:pPr>
            <a:endParaRPr lang="en-US" sz="2000" dirty="0"/>
          </a:p>
          <a:p>
            <a:pPr marL="0" indent="0">
              <a:lnSpc>
                <a:spcPct val="107000"/>
              </a:lnSpc>
              <a:spcAft>
                <a:spcPts val="800"/>
              </a:spcAft>
              <a:buFont typeface="Arial" panose="020B0604020202020204" pitchFamily="34" charset="0"/>
              <a:buNone/>
            </a:pPr>
            <a:endParaRPr lang="en-US" sz="1600" dirty="0"/>
          </a:p>
          <a:p>
            <a:pPr marL="0" indent="0">
              <a:lnSpc>
                <a:spcPct val="107000"/>
              </a:lnSpc>
              <a:spcAft>
                <a:spcPts val="800"/>
              </a:spcAft>
              <a:buFont typeface="Arial" panose="020B0604020202020204" pitchFamily="34" charset="0"/>
              <a:buNone/>
            </a:pPr>
            <a:endParaRPr lang="en-US" dirty="0"/>
          </a:p>
        </p:txBody>
      </p:sp>
    </p:spTree>
    <p:extLst>
      <p:ext uri="{BB962C8B-B14F-4D97-AF65-F5344CB8AC3E}">
        <p14:creationId xmlns:p14="http://schemas.microsoft.com/office/powerpoint/2010/main" val="77771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CC78-51D0-E091-E80A-2F17F6432C7B}"/>
              </a:ext>
            </a:extLst>
          </p:cNvPr>
          <p:cNvSpPr>
            <a:spLocks noGrp="1"/>
          </p:cNvSpPr>
          <p:nvPr>
            <p:ph type="ctrTitle"/>
          </p:nvPr>
        </p:nvSpPr>
        <p:spPr>
          <a:xfrm>
            <a:off x="1594897" y="1574506"/>
            <a:ext cx="5143500" cy="549587"/>
          </a:xfrm>
        </p:spPr>
        <p:txBody>
          <a:bodyPr>
            <a:noAutofit/>
          </a:bodyPr>
          <a:lstStyle/>
          <a:p>
            <a:pPr algn="ctr"/>
            <a:r>
              <a:rPr lang="en-US" sz="2400" b="0" dirty="0">
                <a:solidFill>
                  <a:schemeClr val="accent1">
                    <a:lumMod val="75000"/>
                  </a:schemeClr>
                </a:solidFill>
                <a:latin typeface="+mn-lt"/>
              </a:rPr>
              <a:t>CLIENT REVIEWS</a:t>
            </a:r>
            <a:endParaRPr lang="en-AU" sz="2400" b="0" dirty="0">
              <a:latin typeface="+mn-lt"/>
            </a:endParaRPr>
          </a:p>
        </p:txBody>
      </p:sp>
      <p:sp>
        <p:nvSpPr>
          <p:cNvPr id="3" name="Subtitle 2">
            <a:extLst>
              <a:ext uri="{FF2B5EF4-FFF2-40B4-BE49-F238E27FC236}">
                <a16:creationId xmlns:a16="http://schemas.microsoft.com/office/drawing/2014/main" id="{00A789E1-3CD1-B2A2-20AF-25FB3B01DBED}"/>
              </a:ext>
            </a:extLst>
          </p:cNvPr>
          <p:cNvSpPr>
            <a:spLocks noGrp="1"/>
          </p:cNvSpPr>
          <p:nvPr>
            <p:ph type="subTitle" idx="1"/>
          </p:nvPr>
        </p:nvSpPr>
        <p:spPr>
          <a:xfrm>
            <a:off x="1143000" y="2974575"/>
            <a:ext cx="6858000" cy="1826026"/>
          </a:xfrm>
        </p:spPr>
        <p:txBody>
          <a:bodyPr>
            <a:normAutofit fontScale="77500" lnSpcReduction="20000"/>
          </a:bodyPr>
          <a:lstStyle/>
          <a:p>
            <a:pPr marL="0" indent="0">
              <a:buNone/>
            </a:pPr>
            <a:r>
              <a:rPr lang="en-US" dirty="0"/>
              <a:t>As you are all aware, if you have a client signed up to an ongoing service program you must review your clients within 12 months of them entering into an agreement.</a:t>
            </a:r>
          </a:p>
          <a:p>
            <a:r>
              <a:rPr lang="en-AU" dirty="0"/>
              <a:t>What is a review ?</a:t>
            </a:r>
          </a:p>
          <a:p>
            <a:r>
              <a:rPr lang="en-AU" dirty="0"/>
              <a:t>How do we evidence that a review has been conducted?</a:t>
            </a:r>
          </a:p>
          <a:p>
            <a:r>
              <a:rPr lang="en-AU" dirty="0"/>
              <a:t>What if an SOA /ROA has not been issued within the 12months ?</a:t>
            </a:r>
          </a:p>
          <a:p>
            <a:endParaRPr lang="en-AU" dirty="0"/>
          </a:p>
          <a:p>
            <a:endParaRPr lang="en-AU" dirty="0"/>
          </a:p>
        </p:txBody>
      </p:sp>
      <p:sp>
        <p:nvSpPr>
          <p:cNvPr id="4" name="Date Placeholder 3">
            <a:extLst>
              <a:ext uri="{FF2B5EF4-FFF2-40B4-BE49-F238E27FC236}">
                <a16:creationId xmlns:a16="http://schemas.microsoft.com/office/drawing/2014/main" id="{071E5237-C411-15C1-4660-D8CEC0E50BA7}"/>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762FF553-AEC7-12F0-FC1C-C5A129977A72}"/>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936D158A-5DF9-F486-D536-62C81E1B1EC7}"/>
              </a:ext>
            </a:extLst>
          </p:cNvPr>
          <p:cNvSpPr>
            <a:spLocks noGrp="1"/>
          </p:cNvSpPr>
          <p:nvPr>
            <p:ph type="sldNum" sz="quarter" idx="12"/>
          </p:nvPr>
        </p:nvSpPr>
        <p:spPr/>
        <p:txBody>
          <a:bodyPr/>
          <a:lstStyle/>
          <a:p>
            <a:fld id="{2DEC5769-F889-4E14-9524-5B50EE25606F}" type="slidenum">
              <a:rPr lang="en-AU" smtClean="0"/>
              <a:t>12</a:t>
            </a:fld>
            <a:endParaRPr lang="en-AU"/>
          </a:p>
        </p:txBody>
      </p:sp>
      <p:sp>
        <p:nvSpPr>
          <p:cNvPr id="8" name="Rectangle: Rounded Corners 7">
            <a:extLst>
              <a:ext uri="{FF2B5EF4-FFF2-40B4-BE49-F238E27FC236}">
                <a16:creationId xmlns:a16="http://schemas.microsoft.com/office/drawing/2014/main" id="{47745B91-2530-0472-73C9-227341112EB2}"/>
              </a:ext>
            </a:extLst>
          </p:cNvPr>
          <p:cNvSpPr/>
          <p:nvPr/>
        </p:nvSpPr>
        <p:spPr>
          <a:xfrm>
            <a:off x="1855679" y="1599085"/>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3499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A03A-5B40-5EA8-2B02-C1CEB9116FD4}"/>
              </a:ext>
            </a:extLst>
          </p:cNvPr>
          <p:cNvSpPr>
            <a:spLocks noGrp="1"/>
          </p:cNvSpPr>
          <p:nvPr>
            <p:ph type="title"/>
          </p:nvPr>
        </p:nvSpPr>
        <p:spPr>
          <a:xfrm>
            <a:off x="660228" y="900259"/>
            <a:ext cx="7886700" cy="669303"/>
          </a:xfrm>
        </p:spPr>
        <p:txBody>
          <a:bodyPr>
            <a:normAutofit/>
          </a:bodyPr>
          <a:lstStyle/>
          <a:p>
            <a:pPr algn="ctr"/>
            <a:r>
              <a:rPr lang="en-US" sz="2400" b="0" dirty="0">
                <a:solidFill>
                  <a:schemeClr val="accent1">
                    <a:lumMod val="75000"/>
                  </a:schemeClr>
                </a:solidFill>
                <a:latin typeface="+mn-lt"/>
              </a:rPr>
              <a:t>CLIENT REVIEWS</a:t>
            </a:r>
            <a:endParaRPr lang="en-AU" sz="2400" dirty="0"/>
          </a:p>
        </p:txBody>
      </p:sp>
      <p:sp>
        <p:nvSpPr>
          <p:cNvPr id="3" name="Content Placeholder 2">
            <a:extLst>
              <a:ext uri="{FF2B5EF4-FFF2-40B4-BE49-F238E27FC236}">
                <a16:creationId xmlns:a16="http://schemas.microsoft.com/office/drawing/2014/main" id="{3DEF27B1-5466-B2CE-1779-02B337F05F04}"/>
              </a:ext>
            </a:extLst>
          </p:cNvPr>
          <p:cNvSpPr>
            <a:spLocks noGrp="1"/>
          </p:cNvSpPr>
          <p:nvPr>
            <p:ph idx="1"/>
          </p:nvPr>
        </p:nvSpPr>
        <p:spPr>
          <a:xfrm>
            <a:off x="628650" y="1885362"/>
            <a:ext cx="7886700" cy="4421170"/>
          </a:xfrm>
        </p:spPr>
        <p:txBody>
          <a:bodyPr>
            <a:normAutofit/>
          </a:bodyPr>
          <a:lstStyle/>
          <a:p>
            <a:endParaRPr lang="en-US" dirty="0"/>
          </a:p>
          <a:p>
            <a:pPr marL="0" indent="0">
              <a:buNone/>
            </a:pPr>
            <a:r>
              <a:rPr lang="en-US" sz="1800" dirty="0">
                <a:solidFill>
                  <a:srgbClr val="00B0F0"/>
                </a:solidFill>
              </a:rPr>
              <a:t>What is a Review ?</a:t>
            </a:r>
          </a:p>
          <a:p>
            <a:r>
              <a:rPr lang="en-US" sz="1800" dirty="0"/>
              <a:t>The review is your meeting with your clients.  This is the  discussion that determines their current situation , their current needs and more importantly if their have been any significant changes to their circumstances since the original SOA. </a:t>
            </a:r>
          </a:p>
          <a:p>
            <a:r>
              <a:rPr lang="en-US" sz="1800" dirty="0"/>
              <a:t>Does their initial recommendation still meet their financial objectives</a:t>
            </a:r>
          </a:p>
          <a:p>
            <a:r>
              <a:rPr lang="en-US" sz="1800" dirty="0"/>
              <a:t>Do they remain on track to meet those objectives or goals</a:t>
            </a:r>
          </a:p>
          <a:p>
            <a:r>
              <a:rPr lang="en-US" sz="1800" dirty="0"/>
              <a:t>This is your opportunity to show your worth to your clients and highlight the importance of them being on an ongoing service program</a:t>
            </a:r>
          </a:p>
          <a:p>
            <a:r>
              <a:rPr lang="en-US" sz="1800" dirty="0"/>
              <a:t>Remind them why they came to see you in the first place </a:t>
            </a:r>
          </a:p>
          <a:p>
            <a:pPr marL="0" indent="0">
              <a:buNone/>
            </a:pPr>
            <a:endParaRPr lang="en-US" dirty="0"/>
          </a:p>
          <a:p>
            <a:pPr marL="0" indent="0">
              <a:buNone/>
            </a:pPr>
            <a:endParaRPr lang="en-US" dirty="0"/>
          </a:p>
          <a:p>
            <a:endParaRPr lang="en-US" dirty="0"/>
          </a:p>
          <a:p>
            <a:endParaRPr lang="en-AU" dirty="0"/>
          </a:p>
        </p:txBody>
      </p:sp>
      <p:sp>
        <p:nvSpPr>
          <p:cNvPr id="4" name="Date Placeholder 3">
            <a:extLst>
              <a:ext uri="{FF2B5EF4-FFF2-40B4-BE49-F238E27FC236}">
                <a16:creationId xmlns:a16="http://schemas.microsoft.com/office/drawing/2014/main" id="{76277DAE-1DEC-7737-7394-280637C60063}"/>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C7F97BF1-785C-3C79-976D-42523BB73F1D}"/>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217BB23C-189C-EC29-EF60-202BB33E539A}"/>
              </a:ext>
            </a:extLst>
          </p:cNvPr>
          <p:cNvSpPr>
            <a:spLocks noGrp="1"/>
          </p:cNvSpPr>
          <p:nvPr>
            <p:ph type="sldNum" sz="quarter" idx="12"/>
          </p:nvPr>
        </p:nvSpPr>
        <p:spPr/>
        <p:txBody>
          <a:bodyPr/>
          <a:lstStyle/>
          <a:p>
            <a:fld id="{2DEC5769-F889-4E14-9524-5B50EE25606F}" type="slidenum">
              <a:rPr lang="en-AU" smtClean="0"/>
              <a:t>13</a:t>
            </a:fld>
            <a:endParaRPr lang="en-AU"/>
          </a:p>
        </p:txBody>
      </p:sp>
      <p:sp>
        <p:nvSpPr>
          <p:cNvPr id="7" name="Rectangle: Rounded Corners 6">
            <a:extLst>
              <a:ext uri="{FF2B5EF4-FFF2-40B4-BE49-F238E27FC236}">
                <a16:creationId xmlns:a16="http://schemas.microsoft.com/office/drawing/2014/main" id="{A77C9A32-3541-F6EB-0CAC-627E23963A1C}"/>
              </a:ext>
            </a:extLst>
          </p:cNvPr>
          <p:cNvSpPr/>
          <p:nvPr/>
        </p:nvSpPr>
        <p:spPr>
          <a:xfrm>
            <a:off x="1940520" y="972407"/>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6718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F8C0-D5D0-4584-12C1-2F6858E12A55}"/>
              </a:ext>
            </a:extLst>
          </p:cNvPr>
          <p:cNvSpPr>
            <a:spLocks noGrp="1"/>
          </p:cNvSpPr>
          <p:nvPr>
            <p:ph type="title"/>
          </p:nvPr>
        </p:nvSpPr>
        <p:spPr>
          <a:xfrm>
            <a:off x="628650" y="1253765"/>
            <a:ext cx="7886700" cy="1284898"/>
          </a:xfrm>
        </p:spPr>
        <p:txBody>
          <a:bodyPr>
            <a:normAutofit/>
          </a:bodyPr>
          <a:lstStyle/>
          <a:p>
            <a:pPr algn="ctr"/>
            <a:r>
              <a:rPr lang="en-US" sz="2800" b="0" dirty="0">
                <a:solidFill>
                  <a:schemeClr val="accent1">
                    <a:lumMod val="75000"/>
                  </a:schemeClr>
                </a:solidFill>
                <a:latin typeface="+mn-lt"/>
              </a:rPr>
              <a:t>CLIENT REVIEWS</a:t>
            </a:r>
            <a:br>
              <a:rPr lang="en-AU" dirty="0"/>
            </a:br>
            <a:endParaRPr lang="en-AU" dirty="0"/>
          </a:p>
        </p:txBody>
      </p:sp>
      <p:sp>
        <p:nvSpPr>
          <p:cNvPr id="3" name="Content Placeholder 2">
            <a:extLst>
              <a:ext uri="{FF2B5EF4-FFF2-40B4-BE49-F238E27FC236}">
                <a16:creationId xmlns:a16="http://schemas.microsoft.com/office/drawing/2014/main" id="{17176D11-B909-45AA-7FF1-E5492C01CCDF}"/>
              </a:ext>
            </a:extLst>
          </p:cNvPr>
          <p:cNvSpPr>
            <a:spLocks noGrp="1"/>
          </p:cNvSpPr>
          <p:nvPr>
            <p:ph idx="1"/>
          </p:nvPr>
        </p:nvSpPr>
        <p:spPr>
          <a:xfrm>
            <a:off x="628650" y="2102178"/>
            <a:ext cx="7886700" cy="4254234"/>
          </a:xfrm>
        </p:spPr>
        <p:txBody>
          <a:bodyPr>
            <a:normAutofit fontScale="47500" lnSpcReduction="20000"/>
          </a:bodyPr>
          <a:lstStyle/>
          <a:p>
            <a:endParaRPr lang="en-US" dirty="0"/>
          </a:p>
          <a:p>
            <a:pPr marL="0" indent="0">
              <a:buNone/>
            </a:pPr>
            <a:r>
              <a:rPr lang="en-AU" sz="4500" dirty="0">
                <a:solidFill>
                  <a:srgbClr val="00B0F0"/>
                </a:solidFill>
              </a:rPr>
              <a:t>How do we evidence that a review has been conducted?</a:t>
            </a:r>
            <a:endParaRPr lang="en-US" sz="4500" dirty="0">
              <a:solidFill>
                <a:srgbClr val="00B0F0"/>
              </a:solidFill>
            </a:endParaRPr>
          </a:p>
          <a:p>
            <a:r>
              <a:rPr lang="en-US" dirty="0"/>
              <a:t>A review can be completed in many different formats </a:t>
            </a:r>
            <a:r>
              <a:rPr lang="en-US" dirty="0" err="1"/>
              <a:t>inc</a:t>
            </a:r>
            <a:r>
              <a:rPr lang="en-US" dirty="0"/>
              <a:t>: face to face, phone meeting, teams /virtual.</a:t>
            </a:r>
          </a:p>
          <a:p>
            <a:r>
              <a:rPr lang="en-US" dirty="0"/>
              <a:t>It is this meeting with your clients that MUST be conducted before the anniversary date/review date.</a:t>
            </a:r>
          </a:p>
          <a:p>
            <a:r>
              <a:rPr lang="en-US" dirty="0"/>
              <a:t>Once the meeting has concluded – you have completed your review –  your ongoing service obligation for a review has been met.    What next?</a:t>
            </a:r>
          </a:p>
          <a:p>
            <a:pPr lvl="1">
              <a:buFont typeface="Wingdings" panose="05000000000000000000" pitchFamily="2" charset="2"/>
              <a:buChar char="Ø"/>
            </a:pPr>
            <a:r>
              <a:rPr lang="en-US" dirty="0"/>
              <a:t>you must record your Review meeting in a file note – we have templates available on the ARC </a:t>
            </a:r>
          </a:p>
          <a:p>
            <a:pPr lvl="1">
              <a:buFont typeface="Wingdings" panose="05000000000000000000" pitchFamily="2" charset="2"/>
              <a:buChar char="Ø"/>
            </a:pPr>
            <a:r>
              <a:rPr lang="en-US" dirty="0"/>
              <a:t>It is recommended that your file note is titled “Review Meeting” - include date, time,  location, attendees </a:t>
            </a:r>
          </a:p>
          <a:p>
            <a:r>
              <a:rPr lang="en-US" dirty="0"/>
              <a:t>Risk Appetite discussion : Your file must demonstrate that you have had a discussion regarding your clients Risk Profile at least annually ( a file note or a Risk Profile questionnaire) – however a Risk Profile questionnaire must be completed at least every 3 years of your client relationship.</a:t>
            </a:r>
          </a:p>
          <a:p>
            <a:r>
              <a:rPr lang="en-AU" dirty="0"/>
              <a:t>Clients Current Circumstances : The most effective way to evidence that you  have confirmed your clients current circumstances is by generating a reverse fact find and updating it, or referring back to the original Fact find. However, detailed commentary on the file note would suffice.</a:t>
            </a:r>
          </a:p>
          <a:p>
            <a:r>
              <a:rPr lang="en-AU" dirty="0"/>
              <a:t>Then:</a:t>
            </a:r>
          </a:p>
          <a:p>
            <a:pPr lvl="1">
              <a:buFont typeface="Wingdings" panose="05000000000000000000" pitchFamily="2" charset="2"/>
              <a:buChar char="Ø"/>
            </a:pPr>
            <a:r>
              <a:rPr lang="en-US" sz="2500" dirty="0"/>
              <a:t>you must determine what advice document is required following your review. ROA vs SOA – this must be prepared within a reasonable time after the meeting</a:t>
            </a:r>
          </a:p>
          <a:p>
            <a:endParaRPr lang="en-AU" dirty="0"/>
          </a:p>
          <a:p>
            <a:endParaRPr lang="en-AU" dirty="0"/>
          </a:p>
        </p:txBody>
      </p:sp>
      <p:sp>
        <p:nvSpPr>
          <p:cNvPr id="4" name="Date Placeholder 3">
            <a:extLst>
              <a:ext uri="{FF2B5EF4-FFF2-40B4-BE49-F238E27FC236}">
                <a16:creationId xmlns:a16="http://schemas.microsoft.com/office/drawing/2014/main" id="{12C2B9CD-A395-C294-BF17-0B662E47F764}"/>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3E53B31A-9E00-CE1B-EA74-E86C8F3BECFF}"/>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C3CCDFAF-02BF-8B0E-4773-F3DA635CC839}"/>
              </a:ext>
            </a:extLst>
          </p:cNvPr>
          <p:cNvSpPr>
            <a:spLocks noGrp="1"/>
          </p:cNvSpPr>
          <p:nvPr>
            <p:ph type="sldNum" sz="quarter" idx="12"/>
          </p:nvPr>
        </p:nvSpPr>
        <p:spPr/>
        <p:txBody>
          <a:bodyPr/>
          <a:lstStyle/>
          <a:p>
            <a:fld id="{2DEC5769-F889-4E14-9524-5B50EE25606F}" type="slidenum">
              <a:rPr lang="en-AU" smtClean="0"/>
              <a:t>14</a:t>
            </a:fld>
            <a:endParaRPr lang="en-AU"/>
          </a:p>
        </p:txBody>
      </p:sp>
      <p:sp>
        <p:nvSpPr>
          <p:cNvPr id="7" name="Rectangle: Rounded Corners 6">
            <a:extLst>
              <a:ext uri="{FF2B5EF4-FFF2-40B4-BE49-F238E27FC236}">
                <a16:creationId xmlns:a16="http://schemas.microsoft.com/office/drawing/2014/main" id="{ECCAB914-0116-0D24-6ACC-A54FDE6BCDC3}"/>
              </a:ext>
            </a:extLst>
          </p:cNvPr>
          <p:cNvSpPr/>
          <p:nvPr/>
        </p:nvSpPr>
        <p:spPr>
          <a:xfrm>
            <a:off x="2204470" y="1262095"/>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93037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3736-8C7B-B4B2-428B-5FE87B9ACB46}"/>
              </a:ext>
            </a:extLst>
          </p:cNvPr>
          <p:cNvSpPr>
            <a:spLocks noGrp="1"/>
          </p:cNvSpPr>
          <p:nvPr>
            <p:ph type="title"/>
          </p:nvPr>
        </p:nvSpPr>
        <p:spPr>
          <a:xfrm>
            <a:off x="628650" y="1131217"/>
            <a:ext cx="7886700" cy="1376314"/>
          </a:xfrm>
        </p:spPr>
        <p:txBody>
          <a:bodyPr>
            <a:normAutofit/>
          </a:bodyPr>
          <a:lstStyle/>
          <a:p>
            <a:pPr algn="ctr"/>
            <a:r>
              <a:rPr lang="en-US" sz="2400" b="0" dirty="0">
                <a:solidFill>
                  <a:schemeClr val="accent1">
                    <a:lumMod val="75000"/>
                  </a:schemeClr>
                </a:solidFill>
                <a:latin typeface="+mn-lt"/>
              </a:rPr>
              <a:t>CLIENT REVIEWS</a:t>
            </a:r>
            <a:br>
              <a:rPr lang="en-AU" dirty="0"/>
            </a:br>
            <a:endParaRPr lang="en-AU" dirty="0"/>
          </a:p>
        </p:txBody>
      </p:sp>
      <p:sp>
        <p:nvSpPr>
          <p:cNvPr id="3" name="Content Placeholder 2">
            <a:extLst>
              <a:ext uri="{FF2B5EF4-FFF2-40B4-BE49-F238E27FC236}">
                <a16:creationId xmlns:a16="http://schemas.microsoft.com/office/drawing/2014/main" id="{E8F902DD-FCE2-DCE4-CBEB-28677E381179}"/>
              </a:ext>
            </a:extLst>
          </p:cNvPr>
          <p:cNvSpPr>
            <a:spLocks noGrp="1"/>
          </p:cNvSpPr>
          <p:nvPr>
            <p:ph idx="1"/>
          </p:nvPr>
        </p:nvSpPr>
        <p:spPr>
          <a:xfrm>
            <a:off x="628650" y="2432115"/>
            <a:ext cx="7886700" cy="3744848"/>
          </a:xfrm>
        </p:spPr>
        <p:txBody>
          <a:bodyPr>
            <a:normAutofit fontScale="62500" lnSpcReduction="20000"/>
          </a:bodyPr>
          <a:lstStyle/>
          <a:p>
            <a:pPr marL="0" indent="0">
              <a:buNone/>
            </a:pPr>
            <a:r>
              <a:rPr lang="en-AU" dirty="0">
                <a:solidFill>
                  <a:srgbClr val="00B0F0"/>
                </a:solidFill>
              </a:rPr>
              <a:t>What if an SOA /ROA has not been issued within the 12months ?</a:t>
            </a:r>
            <a:br>
              <a:rPr lang="en-AU" dirty="0"/>
            </a:br>
            <a:endParaRPr lang="en-US" dirty="0"/>
          </a:p>
          <a:p>
            <a:pPr marL="0" indent="0">
              <a:buNone/>
            </a:pPr>
            <a:r>
              <a:rPr lang="en-US" b="1" dirty="0"/>
              <a:t>This is OK</a:t>
            </a:r>
          </a:p>
          <a:p>
            <a:pPr>
              <a:buFont typeface="Wingdings" panose="05000000000000000000" pitchFamily="2" charset="2"/>
              <a:buChar char="Ø"/>
            </a:pPr>
            <a:r>
              <a:rPr lang="en-US" dirty="0"/>
              <a:t>Remember your obligation is to conduct your review meeting within 12 months of your client entering into an ongoing service agreement </a:t>
            </a:r>
          </a:p>
          <a:p>
            <a:pPr>
              <a:buFont typeface="Wingdings" panose="05000000000000000000" pitchFamily="2" charset="2"/>
              <a:buChar char="Ø"/>
            </a:pPr>
            <a:r>
              <a:rPr lang="en-US" dirty="0"/>
              <a:t>Your new SOA or ROA is the advice documentation which you have determined to be required after you conducted your meeting with the client .</a:t>
            </a:r>
          </a:p>
          <a:p>
            <a:r>
              <a:rPr lang="en-AU" dirty="0"/>
              <a:t>I cannot stress enough how important it is for the review meeting  to be conducting within the 12 months- as this meeting is your obligation the advice documentation is the outcome of that review so you have not breached any of your obligations by providing the advice document after the review date/or anniversary date.</a:t>
            </a:r>
          </a:p>
          <a:p>
            <a:r>
              <a:rPr lang="en-AU" dirty="0"/>
              <a:t>Please refer to the ARC or speak to your compliance manager if your require any clarification</a:t>
            </a:r>
          </a:p>
        </p:txBody>
      </p:sp>
      <p:sp>
        <p:nvSpPr>
          <p:cNvPr id="4" name="Date Placeholder 3">
            <a:extLst>
              <a:ext uri="{FF2B5EF4-FFF2-40B4-BE49-F238E27FC236}">
                <a16:creationId xmlns:a16="http://schemas.microsoft.com/office/drawing/2014/main" id="{91D8A258-97FA-6822-AD86-9B48FA70D337}"/>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3BACB4DD-ACD1-EDE0-7DFC-F6F1E5EAECF1}"/>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0E3CC9FD-EFD0-DA0B-CD1F-DECB3D11344B}"/>
              </a:ext>
            </a:extLst>
          </p:cNvPr>
          <p:cNvSpPr>
            <a:spLocks noGrp="1"/>
          </p:cNvSpPr>
          <p:nvPr>
            <p:ph type="sldNum" sz="quarter" idx="12"/>
          </p:nvPr>
        </p:nvSpPr>
        <p:spPr/>
        <p:txBody>
          <a:bodyPr/>
          <a:lstStyle/>
          <a:p>
            <a:fld id="{2DEC5769-F889-4E14-9524-5B50EE25606F}" type="slidenum">
              <a:rPr lang="en-AU" smtClean="0"/>
              <a:t>15</a:t>
            </a:fld>
            <a:endParaRPr lang="en-AU"/>
          </a:p>
        </p:txBody>
      </p:sp>
      <p:sp>
        <p:nvSpPr>
          <p:cNvPr id="7" name="Rectangle: Rounded Corners 6">
            <a:extLst>
              <a:ext uri="{FF2B5EF4-FFF2-40B4-BE49-F238E27FC236}">
                <a16:creationId xmlns:a16="http://schemas.microsoft.com/office/drawing/2014/main" id="{8648D903-EDD4-B3C6-3367-46A9E2127DE3}"/>
              </a:ext>
            </a:extLst>
          </p:cNvPr>
          <p:cNvSpPr/>
          <p:nvPr/>
        </p:nvSpPr>
        <p:spPr>
          <a:xfrm>
            <a:off x="2015934" y="1251945"/>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38059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7A0EF6-8E98-DDA1-6423-CE17B9771F9F}"/>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07185822-6B85-A2D3-A5F4-1DB019822794}"/>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B87995E5-9817-7835-1042-A9CA1162E4D7}"/>
              </a:ext>
            </a:extLst>
          </p:cNvPr>
          <p:cNvSpPr>
            <a:spLocks noGrp="1"/>
          </p:cNvSpPr>
          <p:nvPr>
            <p:ph type="sldNum" sz="quarter" idx="12"/>
          </p:nvPr>
        </p:nvSpPr>
        <p:spPr/>
        <p:txBody>
          <a:bodyPr/>
          <a:lstStyle/>
          <a:p>
            <a:fld id="{2DEC5769-F889-4E14-9524-5B50EE25606F}" type="slidenum">
              <a:rPr lang="en-AU" smtClean="0"/>
              <a:t>16</a:t>
            </a:fld>
            <a:endParaRPr lang="en-AU"/>
          </a:p>
        </p:txBody>
      </p:sp>
      <p:sp>
        <p:nvSpPr>
          <p:cNvPr id="7" name="Title 1">
            <a:extLst>
              <a:ext uri="{FF2B5EF4-FFF2-40B4-BE49-F238E27FC236}">
                <a16:creationId xmlns:a16="http://schemas.microsoft.com/office/drawing/2014/main" id="{0CF59D3E-A09C-4B1E-B7AC-B67EBF739799}"/>
              </a:ext>
            </a:extLst>
          </p:cNvPr>
          <p:cNvSpPr>
            <a:spLocks noGrp="1"/>
          </p:cNvSpPr>
          <p:nvPr>
            <p:ph type="ctrTitle"/>
          </p:nvPr>
        </p:nvSpPr>
        <p:spPr>
          <a:xfrm>
            <a:off x="1143000" y="1198735"/>
            <a:ext cx="6858000" cy="37668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400" b="0" dirty="0">
                <a:solidFill>
                  <a:schemeClr val="accent1">
                    <a:lumMod val="75000"/>
                  </a:schemeClr>
                </a:solidFill>
                <a:latin typeface="+mn-lt"/>
              </a:rPr>
              <a:t>SOLE PURPOSE TEST</a:t>
            </a:r>
            <a:endParaRPr lang="en-AU" sz="2400" b="0" dirty="0">
              <a:solidFill>
                <a:schemeClr val="accent1">
                  <a:lumMod val="75000"/>
                </a:schemeClr>
              </a:solidFill>
              <a:latin typeface="+mn-lt"/>
            </a:endParaRPr>
          </a:p>
        </p:txBody>
      </p:sp>
      <p:sp>
        <p:nvSpPr>
          <p:cNvPr id="8" name="Title 1">
            <a:extLst>
              <a:ext uri="{FF2B5EF4-FFF2-40B4-BE49-F238E27FC236}">
                <a16:creationId xmlns:a16="http://schemas.microsoft.com/office/drawing/2014/main" id="{0CF59D3E-A09C-4B1E-B7AC-B67EBF739799}"/>
              </a:ext>
            </a:extLst>
          </p:cNvPr>
          <p:cNvSpPr>
            <a:spLocks noGrp="1"/>
          </p:cNvSpPr>
          <p:nvPr>
            <p:ph type="subTitle" idx="1"/>
          </p:nvPr>
        </p:nvSpPr>
        <p:spPr>
          <a:xfrm>
            <a:off x="1355104" y="2398533"/>
            <a:ext cx="6285322" cy="3334892"/>
          </a:xfrm>
          <a:prstGeom prst="rect">
            <a:avLst/>
          </a:prstGeom>
        </p:spPr>
        <p:txBody>
          <a:bodyPr vert="horz" lIns="68580" tIns="34290" rIns="68580" bIns="34290" rtlCol="0" anchor="b">
            <a:normAutofit fontScale="40000" lnSpcReduction="200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marL="198835" indent="-198835">
              <a:buFont typeface="Arial" panose="020B0604020202020204" pitchFamily="34" charset="0"/>
              <a:buChar char="•"/>
            </a:pPr>
            <a:r>
              <a:rPr lang="en-US" sz="5250" dirty="0"/>
              <a:t>Originally released by APRA in 1998 – 25 years ago</a:t>
            </a:r>
          </a:p>
          <a:p>
            <a:endParaRPr lang="en-US" sz="5250" dirty="0"/>
          </a:p>
          <a:p>
            <a:pPr marL="198835" indent="-198835">
              <a:buFont typeface="Arial" panose="020B0604020202020204" pitchFamily="34" charset="0"/>
              <a:buChar char="•"/>
            </a:pPr>
            <a:r>
              <a:rPr lang="en-US" sz="5250" dirty="0"/>
              <a:t>It was introduced to ensure that superannuation funds were maintained solely for the purpose of providing retirement benefits to its members.</a:t>
            </a:r>
          </a:p>
          <a:p>
            <a:endParaRPr lang="en-US" sz="5250" dirty="0"/>
          </a:p>
          <a:p>
            <a:pPr marL="198835" indent="-198835">
              <a:buFont typeface="Arial" panose="020B0604020202020204" pitchFamily="34" charset="0"/>
              <a:buChar char="•"/>
            </a:pPr>
            <a:r>
              <a:rPr lang="en-US" sz="5250" dirty="0"/>
              <a:t>Financial Planners play an extremely integral role, and it is important that you are aware of your obligations when it comes to the sole purpose test.</a:t>
            </a:r>
          </a:p>
          <a:p>
            <a:endParaRPr lang="en-US" sz="5250" dirty="0"/>
          </a:p>
          <a:p>
            <a:pPr marL="198835" indent="-198835">
              <a:buFont typeface="Arial" panose="020B0604020202020204" pitchFamily="34" charset="0"/>
              <a:buChar char="•"/>
            </a:pPr>
            <a:r>
              <a:rPr lang="en-US" sz="5250" dirty="0"/>
              <a:t>Applies to all superannuation products – accumulation and pension</a:t>
            </a:r>
          </a:p>
          <a:p>
            <a:endParaRPr lang="en-US" sz="5250" dirty="0"/>
          </a:p>
          <a:p>
            <a:pPr marL="198835" indent="-198835">
              <a:buFont typeface="Arial" panose="020B0604020202020204" pitchFamily="34" charset="0"/>
              <a:buChar char="•"/>
            </a:pPr>
            <a:r>
              <a:rPr lang="en-US" sz="5250" dirty="0"/>
              <a:t>Care is needed for any fee deduction to a super fund</a:t>
            </a:r>
          </a:p>
          <a:p>
            <a:endParaRPr lang="en-AU" dirty="0"/>
          </a:p>
        </p:txBody>
      </p:sp>
      <p:sp>
        <p:nvSpPr>
          <p:cNvPr id="2" name="Rectangle: Rounded Corners 1">
            <a:extLst>
              <a:ext uri="{FF2B5EF4-FFF2-40B4-BE49-F238E27FC236}">
                <a16:creationId xmlns:a16="http://schemas.microsoft.com/office/drawing/2014/main" id="{13C2F580-A145-BAE5-FBCA-6C85CB9E1906}"/>
              </a:ext>
            </a:extLst>
          </p:cNvPr>
          <p:cNvSpPr/>
          <p:nvPr/>
        </p:nvSpPr>
        <p:spPr>
          <a:xfrm>
            <a:off x="2056406" y="1124575"/>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8720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C91F-F906-B5FD-3E86-BB17C226839A}"/>
              </a:ext>
            </a:extLst>
          </p:cNvPr>
          <p:cNvSpPr>
            <a:spLocks noGrp="1"/>
          </p:cNvSpPr>
          <p:nvPr>
            <p:ph type="ctrTitle"/>
          </p:nvPr>
        </p:nvSpPr>
        <p:spPr>
          <a:xfrm>
            <a:off x="167552" y="757037"/>
            <a:ext cx="8417582" cy="989815"/>
          </a:xfrm>
        </p:spPr>
        <p:txBody>
          <a:bodyPr>
            <a:noAutofit/>
          </a:bodyPr>
          <a:lstStyle/>
          <a:p>
            <a:pPr algn="ctr"/>
            <a:br>
              <a:rPr lang="en-GB" sz="4050" dirty="0">
                <a:solidFill>
                  <a:schemeClr val="accent1">
                    <a:lumMod val="75000"/>
                  </a:schemeClr>
                </a:solidFill>
              </a:rPr>
            </a:br>
            <a:br>
              <a:rPr lang="en-GB" sz="4050" dirty="0">
                <a:solidFill>
                  <a:schemeClr val="accent1">
                    <a:lumMod val="75000"/>
                  </a:schemeClr>
                </a:solidFill>
              </a:rPr>
            </a:br>
            <a:br>
              <a:rPr lang="en-GB" sz="4050" dirty="0">
                <a:solidFill>
                  <a:schemeClr val="accent1">
                    <a:lumMod val="75000"/>
                  </a:schemeClr>
                </a:solidFill>
              </a:rPr>
            </a:br>
            <a:br>
              <a:rPr lang="en-GB" sz="4050" dirty="0">
                <a:solidFill>
                  <a:schemeClr val="accent1">
                    <a:lumMod val="75000"/>
                  </a:schemeClr>
                </a:solidFill>
              </a:rPr>
            </a:br>
            <a:br>
              <a:rPr lang="en-GB" sz="4050" dirty="0">
                <a:solidFill>
                  <a:schemeClr val="accent1">
                    <a:lumMod val="75000"/>
                  </a:schemeClr>
                </a:solidFill>
              </a:rPr>
            </a:br>
            <a:br>
              <a:rPr lang="en-GB" sz="4050" dirty="0">
                <a:solidFill>
                  <a:schemeClr val="accent1">
                    <a:lumMod val="75000"/>
                  </a:schemeClr>
                </a:solidFill>
              </a:rPr>
            </a:br>
            <a:br>
              <a:rPr lang="en-GB" sz="4050" dirty="0">
                <a:solidFill>
                  <a:schemeClr val="accent1">
                    <a:lumMod val="75000"/>
                  </a:schemeClr>
                </a:solidFill>
              </a:rPr>
            </a:br>
            <a:r>
              <a:rPr lang="en-GB" sz="2400" dirty="0">
                <a:solidFill>
                  <a:schemeClr val="accent1">
                    <a:lumMod val="75000"/>
                  </a:schemeClr>
                </a:solidFill>
              </a:rPr>
              <a:t>SOLE PURPOSE TEST</a:t>
            </a:r>
            <a:endParaRPr lang="en-AU" sz="2400" dirty="0">
              <a:solidFill>
                <a:schemeClr val="accent1">
                  <a:lumMod val="75000"/>
                </a:schemeClr>
              </a:solidFill>
            </a:endParaRPr>
          </a:p>
        </p:txBody>
      </p:sp>
      <p:sp>
        <p:nvSpPr>
          <p:cNvPr id="4" name="Date Placeholder 3">
            <a:extLst>
              <a:ext uri="{FF2B5EF4-FFF2-40B4-BE49-F238E27FC236}">
                <a16:creationId xmlns:a16="http://schemas.microsoft.com/office/drawing/2014/main" id="{42D4BA98-CFDC-1ACA-95BE-F82E45212D47}"/>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2CB64731-6B94-7FE4-C6B1-B6117AFEDF24}"/>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FE7F7978-F4D8-C9E5-6C6E-FC7AA2A02710}"/>
              </a:ext>
            </a:extLst>
          </p:cNvPr>
          <p:cNvSpPr>
            <a:spLocks noGrp="1"/>
          </p:cNvSpPr>
          <p:nvPr>
            <p:ph type="sldNum" sz="quarter" idx="12"/>
          </p:nvPr>
        </p:nvSpPr>
        <p:spPr/>
        <p:txBody>
          <a:bodyPr/>
          <a:lstStyle/>
          <a:p>
            <a:fld id="{2DEC5769-F889-4E14-9524-5B50EE25606F}" type="slidenum">
              <a:rPr lang="en-AU" smtClean="0"/>
              <a:t>17</a:t>
            </a:fld>
            <a:endParaRPr lang="en-AU"/>
          </a:p>
        </p:txBody>
      </p:sp>
      <p:pic>
        <p:nvPicPr>
          <p:cNvPr id="9" name="table">
            <a:extLst>
              <a:ext uri="{FF2B5EF4-FFF2-40B4-BE49-F238E27FC236}">
                <a16:creationId xmlns:a16="http://schemas.microsoft.com/office/drawing/2014/main" id="{BAB14652-B538-D6C2-0EEE-7021BF088DB2}"/>
              </a:ext>
            </a:extLst>
          </p:cNvPr>
          <p:cNvPicPr>
            <a:picLocks noChangeAspect="1"/>
          </p:cNvPicPr>
          <p:nvPr/>
        </p:nvPicPr>
        <p:blipFill>
          <a:blip r:embed="rId2"/>
          <a:stretch>
            <a:fillRect/>
          </a:stretch>
        </p:blipFill>
        <p:spPr>
          <a:xfrm>
            <a:off x="363209" y="3021014"/>
            <a:ext cx="8417582" cy="2729337"/>
          </a:xfrm>
          <a:prstGeom prst="rect">
            <a:avLst/>
          </a:prstGeom>
        </p:spPr>
      </p:pic>
      <p:pic>
        <p:nvPicPr>
          <p:cNvPr id="7" name="Picture 6">
            <a:extLst>
              <a:ext uri="{FF2B5EF4-FFF2-40B4-BE49-F238E27FC236}">
                <a16:creationId xmlns:a16="http://schemas.microsoft.com/office/drawing/2014/main" id="{E8D02608-A809-9A69-4A1B-2CAFF92C6861}"/>
              </a:ext>
            </a:extLst>
          </p:cNvPr>
          <p:cNvPicPr>
            <a:picLocks noChangeAspect="1"/>
          </p:cNvPicPr>
          <p:nvPr/>
        </p:nvPicPr>
        <p:blipFill>
          <a:blip r:embed="rId3"/>
          <a:stretch>
            <a:fillRect/>
          </a:stretch>
        </p:blipFill>
        <p:spPr>
          <a:xfrm>
            <a:off x="1283634" y="5821158"/>
            <a:ext cx="5734050" cy="304800"/>
          </a:xfrm>
          <a:prstGeom prst="rect">
            <a:avLst/>
          </a:prstGeom>
        </p:spPr>
      </p:pic>
      <p:sp>
        <p:nvSpPr>
          <p:cNvPr id="3" name="Rectangle: Rounded Corners 2">
            <a:extLst>
              <a:ext uri="{FF2B5EF4-FFF2-40B4-BE49-F238E27FC236}">
                <a16:creationId xmlns:a16="http://schemas.microsoft.com/office/drawing/2014/main" id="{7BBED845-32CE-EC7D-3D22-17958F1A57A2}"/>
              </a:ext>
            </a:extLst>
          </p:cNvPr>
          <p:cNvSpPr/>
          <p:nvPr/>
        </p:nvSpPr>
        <p:spPr>
          <a:xfrm>
            <a:off x="2015934" y="1221844"/>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DB2C9D75-D8FE-E3BE-E3BA-B343D5A022CE}"/>
              </a:ext>
            </a:extLst>
          </p:cNvPr>
          <p:cNvSpPr txBox="1"/>
          <p:nvPr/>
        </p:nvSpPr>
        <p:spPr>
          <a:xfrm>
            <a:off x="363209" y="2303874"/>
            <a:ext cx="4572000" cy="369332"/>
          </a:xfrm>
          <a:prstGeom prst="rect">
            <a:avLst/>
          </a:prstGeom>
          <a:noFill/>
        </p:spPr>
        <p:txBody>
          <a:bodyPr wrap="square">
            <a:spAutoFit/>
          </a:bodyPr>
          <a:lstStyle/>
          <a:p>
            <a:r>
              <a:rPr lang="en-GB" dirty="0">
                <a:solidFill>
                  <a:srgbClr val="00B0F0"/>
                </a:solidFill>
              </a:rPr>
              <a:t>Examples of Permitted Scenarios</a:t>
            </a:r>
            <a:endParaRPr lang="en-AU" dirty="0">
              <a:solidFill>
                <a:srgbClr val="00B0F0"/>
              </a:solidFill>
            </a:endParaRPr>
          </a:p>
        </p:txBody>
      </p:sp>
    </p:spTree>
    <p:extLst>
      <p:ext uri="{BB962C8B-B14F-4D97-AF65-F5344CB8AC3E}">
        <p14:creationId xmlns:p14="http://schemas.microsoft.com/office/powerpoint/2010/main" val="405205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F556-BC38-975E-725A-7071DC4A6D3F}"/>
              </a:ext>
            </a:extLst>
          </p:cNvPr>
          <p:cNvSpPr>
            <a:spLocks noGrp="1"/>
          </p:cNvSpPr>
          <p:nvPr>
            <p:ph type="title"/>
          </p:nvPr>
        </p:nvSpPr>
        <p:spPr>
          <a:xfrm>
            <a:off x="687822" y="1168767"/>
            <a:ext cx="7067600" cy="383172"/>
          </a:xfrm>
        </p:spPr>
        <p:txBody>
          <a:bodyPr>
            <a:noAutofit/>
          </a:bodyPr>
          <a:lstStyle/>
          <a:p>
            <a:pPr algn="ctr"/>
            <a:r>
              <a:rPr lang="en-GB" sz="2400" dirty="0">
                <a:solidFill>
                  <a:srgbClr val="002060"/>
                </a:solidFill>
                <a:latin typeface="+mn-lt"/>
              </a:rPr>
              <a:t>SOLE PURPOSE TEST</a:t>
            </a:r>
            <a:endParaRPr lang="en-AU" sz="2400" dirty="0">
              <a:solidFill>
                <a:srgbClr val="002060"/>
              </a:solidFill>
              <a:latin typeface="+mn-lt"/>
            </a:endParaRPr>
          </a:p>
        </p:txBody>
      </p:sp>
      <p:sp>
        <p:nvSpPr>
          <p:cNvPr id="4" name="Date Placeholder 3">
            <a:extLst>
              <a:ext uri="{FF2B5EF4-FFF2-40B4-BE49-F238E27FC236}">
                <a16:creationId xmlns:a16="http://schemas.microsoft.com/office/drawing/2014/main" id="{9A754D10-71E5-BF10-D934-4771F07F9778}"/>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A6C3B9F4-C44C-5FD8-B07F-7CB416C3273E}"/>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A6D761FE-6ECA-EC6E-A6E8-7485B3276967}"/>
              </a:ext>
            </a:extLst>
          </p:cNvPr>
          <p:cNvSpPr>
            <a:spLocks noGrp="1"/>
          </p:cNvSpPr>
          <p:nvPr>
            <p:ph type="sldNum" sz="quarter" idx="12"/>
          </p:nvPr>
        </p:nvSpPr>
        <p:spPr/>
        <p:txBody>
          <a:bodyPr/>
          <a:lstStyle/>
          <a:p>
            <a:fld id="{2DEC5769-F889-4E14-9524-5B50EE25606F}" type="slidenum">
              <a:rPr lang="en-AU" smtClean="0"/>
              <a:t>18</a:t>
            </a:fld>
            <a:endParaRPr lang="en-AU"/>
          </a:p>
        </p:txBody>
      </p:sp>
      <p:sp>
        <p:nvSpPr>
          <p:cNvPr id="12" name="Content Placeholder 11">
            <a:extLst>
              <a:ext uri="{FF2B5EF4-FFF2-40B4-BE49-F238E27FC236}">
                <a16:creationId xmlns:a16="http://schemas.microsoft.com/office/drawing/2014/main" id="{4A2D55A2-94E4-2C60-A491-C7F7439DF9DC}"/>
              </a:ext>
            </a:extLst>
          </p:cNvPr>
          <p:cNvSpPr>
            <a:spLocks noGrp="1"/>
          </p:cNvSpPr>
          <p:nvPr>
            <p:ph idx="1"/>
          </p:nvPr>
        </p:nvSpPr>
        <p:spPr>
          <a:xfrm>
            <a:off x="340657" y="1989054"/>
            <a:ext cx="8516471" cy="4251490"/>
          </a:xfrm>
        </p:spPr>
        <p:txBody>
          <a:bodyPr>
            <a:normAutofit fontScale="47500" lnSpcReduction="20000"/>
          </a:bodyPr>
          <a:lstStyle/>
          <a:p>
            <a:pPr marL="0" indent="0">
              <a:buNone/>
              <a:tabLst>
                <a:tab pos="198835" algn="l"/>
              </a:tabLst>
            </a:pPr>
            <a:r>
              <a:rPr lang="en-US" sz="3800" dirty="0">
                <a:solidFill>
                  <a:srgbClr val="00B0F0"/>
                </a:solidFill>
              </a:rPr>
              <a:t>Advice Fees</a:t>
            </a:r>
          </a:p>
          <a:p>
            <a:pPr marL="0" indent="0">
              <a:buNone/>
              <a:tabLst>
                <a:tab pos="198835" algn="l"/>
              </a:tabLst>
            </a:pPr>
            <a:endParaRPr lang="en-US" dirty="0"/>
          </a:p>
          <a:p>
            <a:pPr marL="0" indent="0">
              <a:buNone/>
              <a:tabLst>
                <a:tab pos="198835" algn="l"/>
              </a:tabLst>
            </a:pPr>
            <a:r>
              <a:rPr lang="en-US" dirty="0"/>
              <a:t>Fees charged must be apportioned correctly based on the recommendations made in an SOA </a:t>
            </a:r>
          </a:p>
          <a:p>
            <a:pPr marL="0" indent="0">
              <a:buNone/>
              <a:tabLst>
                <a:tab pos="198835" algn="l"/>
              </a:tabLst>
            </a:pPr>
            <a:endParaRPr lang="en-US" dirty="0"/>
          </a:p>
          <a:p>
            <a:pPr marL="0" indent="0">
              <a:buNone/>
              <a:tabLst>
                <a:tab pos="198835" algn="l"/>
              </a:tabLst>
            </a:pPr>
            <a:r>
              <a:rPr lang="en-US" dirty="0"/>
              <a:t>There are 2 methods which can be used to determine the fee apportioning :</a:t>
            </a:r>
          </a:p>
          <a:p>
            <a:pPr marL="0" indent="0">
              <a:buNone/>
              <a:tabLst>
                <a:tab pos="198835" algn="l"/>
              </a:tabLst>
            </a:pPr>
            <a:endParaRPr lang="en-US" dirty="0"/>
          </a:p>
          <a:p>
            <a:pPr marL="198835" lvl="1" indent="0">
              <a:buNone/>
            </a:pPr>
            <a:r>
              <a:rPr lang="en-US" dirty="0"/>
              <a:t>1. FUM – apportion based on the account balance</a:t>
            </a:r>
          </a:p>
          <a:p>
            <a:pPr marL="198835" lvl="1" indent="0">
              <a:buNone/>
            </a:pPr>
            <a:endParaRPr lang="en-US" dirty="0"/>
          </a:p>
          <a:p>
            <a:pPr marL="198835" lvl="1" indent="0">
              <a:buNone/>
            </a:pPr>
            <a:r>
              <a:rPr lang="en-US" dirty="0"/>
              <a:t>2. Complexity – time based</a:t>
            </a:r>
          </a:p>
          <a:p>
            <a:pPr marL="198835" lvl="1" indent="0">
              <a:buNone/>
            </a:pPr>
            <a:endParaRPr lang="en-US" dirty="0"/>
          </a:p>
          <a:p>
            <a:pPr marL="198835" lvl="1" indent="0">
              <a:buNone/>
            </a:pPr>
            <a:endParaRPr lang="en-US" sz="2700" dirty="0">
              <a:solidFill>
                <a:srgbClr val="333333"/>
              </a:solidFill>
            </a:endParaRPr>
          </a:p>
          <a:p>
            <a:pPr marL="198835" lvl="1" indent="0">
              <a:buNone/>
            </a:pPr>
            <a:r>
              <a:rPr lang="en-US" sz="2700" dirty="0">
                <a:solidFill>
                  <a:srgbClr val="333333"/>
                </a:solidFill>
              </a:rPr>
              <a:t>In recent time Super trustees have been requesting documentation to demonstrate the fees charged meet the sole purpose test and in some instances advisers have been made to refund fees </a:t>
            </a:r>
          </a:p>
          <a:p>
            <a:pPr marL="198835" lvl="1" indent="0">
              <a:buNone/>
            </a:pPr>
            <a:endParaRPr lang="en-US" dirty="0"/>
          </a:p>
          <a:p>
            <a:pPr marL="198835" lvl="1" indent="0">
              <a:buNone/>
            </a:pPr>
            <a:r>
              <a:rPr lang="en-US" sz="2700" dirty="0">
                <a:solidFill>
                  <a:srgbClr val="333333"/>
                </a:solidFill>
              </a:rPr>
              <a:t>In order to support advisers to manage their Sole Purpose obligation we have a Checklist available in the ARC as well as our Sole purpose Test and Fee Consent Business Principles.</a:t>
            </a:r>
          </a:p>
          <a:p>
            <a:pPr marL="198835" lvl="1" indent="0">
              <a:buNone/>
            </a:pPr>
            <a:endParaRPr lang="en-US" sz="2700" dirty="0">
              <a:solidFill>
                <a:srgbClr val="333333"/>
              </a:solidFill>
            </a:endParaRPr>
          </a:p>
          <a:p>
            <a:pPr marL="198835" lvl="1" indent="0">
              <a:buNone/>
            </a:pPr>
            <a:r>
              <a:rPr lang="en-US" sz="2700" dirty="0">
                <a:solidFill>
                  <a:srgbClr val="333333"/>
                </a:solidFill>
              </a:rPr>
              <a:t>NOTE: The checklist must be used in all cases where a fee is deducted from a superannuation or pension account and can act as your evidence</a:t>
            </a:r>
          </a:p>
        </p:txBody>
      </p:sp>
      <p:sp>
        <p:nvSpPr>
          <p:cNvPr id="3" name="Rectangle: Rounded Corners 2">
            <a:extLst>
              <a:ext uri="{FF2B5EF4-FFF2-40B4-BE49-F238E27FC236}">
                <a16:creationId xmlns:a16="http://schemas.microsoft.com/office/drawing/2014/main" id="{807A9109-69F8-036E-6959-A41309ACE280}"/>
              </a:ext>
            </a:extLst>
          </p:cNvPr>
          <p:cNvSpPr/>
          <p:nvPr/>
        </p:nvSpPr>
        <p:spPr>
          <a:xfrm>
            <a:off x="1780263" y="1097849"/>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6681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37AAEB-7685-2896-8F11-CD04070150C5}"/>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FA0CEA4F-7F6A-1E24-9666-04F0E273CD22}"/>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5B0366F8-D60F-CC89-1A13-02A6FE6678E4}"/>
              </a:ext>
            </a:extLst>
          </p:cNvPr>
          <p:cNvSpPr>
            <a:spLocks noGrp="1"/>
          </p:cNvSpPr>
          <p:nvPr>
            <p:ph type="sldNum" sz="quarter" idx="12"/>
          </p:nvPr>
        </p:nvSpPr>
        <p:spPr/>
        <p:txBody>
          <a:bodyPr/>
          <a:lstStyle/>
          <a:p>
            <a:fld id="{2DEC5769-F889-4E14-9524-5B50EE25606F}" type="slidenum">
              <a:rPr lang="en-AU" smtClean="0"/>
              <a:t>19</a:t>
            </a:fld>
            <a:endParaRPr lang="en-AU"/>
          </a:p>
        </p:txBody>
      </p:sp>
      <p:pic>
        <p:nvPicPr>
          <p:cNvPr id="8" name="Picture 7">
            <a:extLst>
              <a:ext uri="{FF2B5EF4-FFF2-40B4-BE49-F238E27FC236}">
                <a16:creationId xmlns:a16="http://schemas.microsoft.com/office/drawing/2014/main" id="{60425F85-EF6E-3370-14F4-F71FF7B83304}"/>
              </a:ext>
            </a:extLst>
          </p:cNvPr>
          <p:cNvPicPr>
            <a:picLocks noChangeAspect="1"/>
          </p:cNvPicPr>
          <p:nvPr/>
        </p:nvPicPr>
        <p:blipFill>
          <a:blip r:embed="rId2"/>
          <a:stretch>
            <a:fillRect/>
          </a:stretch>
        </p:blipFill>
        <p:spPr>
          <a:xfrm>
            <a:off x="2108445" y="1030941"/>
            <a:ext cx="4135753" cy="5722195"/>
          </a:xfrm>
          <a:prstGeom prst="rect">
            <a:avLst/>
          </a:prstGeom>
        </p:spPr>
      </p:pic>
    </p:spTree>
    <p:extLst>
      <p:ext uri="{BB962C8B-B14F-4D97-AF65-F5344CB8AC3E}">
        <p14:creationId xmlns:p14="http://schemas.microsoft.com/office/powerpoint/2010/main" val="115922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F2C5-7121-42CE-A437-D84B028CECB3}"/>
              </a:ext>
            </a:extLst>
          </p:cNvPr>
          <p:cNvSpPr>
            <a:spLocks noGrp="1"/>
          </p:cNvSpPr>
          <p:nvPr>
            <p:ph idx="1"/>
          </p:nvPr>
        </p:nvSpPr>
        <p:spPr>
          <a:xfrm>
            <a:off x="475038" y="2036190"/>
            <a:ext cx="7886700" cy="4368564"/>
          </a:xfrm>
        </p:spPr>
        <p:txBody>
          <a:bodyPr>
            <a:normAutofit/>
          </a:bodyPr>
          <a:lstStyle/>
          <a:p>
            <a:pPr marL="342900" lvl="0" indent="-342900">
              <a:lnSpc>
                <a:spcPct val="107000"/>
              </a:lnSpc>
              <a:buFont typeface="Symbol" panose="05050102010706020507" pitchFamily="18" charset="2"/>
              <a:buChar char=""/>
            </a:pPr>
            <a:r>
              <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rPr>
              <a:t>License </a:t>
            </a:r>
            <a:r>
              <a:rPr lang="en-AU" sz="1500" b="1" dirty="0">
                <a:solidFill>
                  <a:srgbClr val="37507B"/>
                </a:solidFill>
                <a:latin typeface="Calibri" panose="020F0502020204030204" pitchFamily="34" charset="0"/>
                <a:ea typeface="Calibri" panose="020F0502020204030204" pitchFamily="34" charset="0"/>
                <a:cs typeface="Times New Roman" panose="02020603050405020304" pitchFamily="18" charset="0"/>
              </a:rPr>
              <a:t>and Industry </a:t>
            </a:r>
            <a:r>
              <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rPr>
              <a:t>Update</a:t>
            </a:r>
          </a:p>
          <a:p>
            <a:pPr lvl="1">
              <a:lnSpc>
                <a:spcPct val="107000"/>
              </a:lnSpc>
              <a:buFont typeface="Wingdings" panose="05000000000000000000" pitchFamily="2" charset="2"/>
              <a:buChar char="Ø"/>
            </a:pPr>
            <a:r>
              <a:rPr lang="en-AU" sz="1100" b="1" dirty="0">
                <a:solidFill>
                  <a:srgbClr val="74B3DE"/>
                </a:solidFill>
                <a:latin typeface="Calibri" panose="020F0502020204030204" pitchFamily="34" charset="0"/>
                <a:ea typeface="Calibri" panose="020F0502020204030204" pitchFamily="34" charset="0"/>
                <a:cs typeface="Times New Roman" panose="02020603050405020304" pitchFamily="18" charset="0"/>
              </a:rPr>
              <a:t>What is happening in the world of compliance</a:t>
            </a:r>
            <a:endParaRPr lang="en-AU" sz="1400" dirty="0">
              <a:solidFill>
                <a:srgbClr val="74B3D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500" b="1" dirty="0">
                <a:solidFill>
                  <a:srgbClr val="37507B"/>
                </a:solidFill>
                <a:latin typeface="Calibri" panose="020F0502020204030204" pitchFamily="34" charset="0"/>
                <a:ea typeface="Calibri" panose="020F0502020204030204" pitchFamily="34" charset="0"/>
                <a:cs typeface="Times New Roman" panose="02020603050405020304" pitchFamily="18" charset="0"/>
              </a:rPr>
              <a:t>SOA V ROA</a:t>
            </a:r>
          </a:p>
          <a:p>
            <a:pPr lvl="1">
              <a:lnSpc>
                <a:spcPct val="107000"/>
              </a:lnSpc>
              <a:buFont typeface="Wingdings" panose="05000000000000000000" pitchFamily="2" charset="2"/>
              <a:buChar char="Ø"/>
            </a:pPr>
            <a:r>
              <a:rPr lang="en-AU" sz="1100" b="1" dirty="0">
                <a:solidFill>
                  <a:srgbClr val="74B3DE"/>
                </a:solidFill>
                <a:latin typeface="Calibri" panose="020F0502020204030204" pitchFamily="34" charset="0"/>
                <a:ea typeface="Calibri" panose="020F0502020204030204" pitchFamily="34" charset="0"/>
                <a:cs typeface="Times New Roman" panose="02020603050405020304" pitchFamily="18" charset="0"/>
              </a:rPr>
              <a:t>When can an ROA be provided </a:t>
            </a:r>
            <a:endParaRPr lang="en-AU" sz="1500" b="1" dirty="0">
              <a:solidFill>
                <a:srgbClr val="74B3D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rPr>
              <a:t>FDS Refresher</a:t>
            </a:r>
          </a:p>
          <a:p>
            <a:pPr lvl="1">
              <a:lnSpc>
                <a:spcPct val="107000"/>
              </a:lnSpc>
              <a:buFont typeface="Wingdings" panose="05000000000000000000" pitchFamily="2" charset="2"/>
              <a:buChar char="Ø"/>
            </a:pPr>
            <a:r>
              <a:rPr lang="en-AU" sz="1100" b="1" dirty="0">
                <a:solidFill>
                  <a:srgbClr val="74B3DE"/>
                </a:solidFill>
                <a:latin typeface="Calibri" panose="020F0502020204030204" pitchFamily="34" charset="0"/>
                <a:ea typeface="Calibri" panose="020F0502020204030204" pitchFamily="34" charset="0"/>
                <a:cs typeface="Times New Roman" panose="02020603050405020304" pitchFamily="18" charset="0"/>
              </a:rPr>
              <a:t>Including documentation required </a:t>
            </a:r>
            <a:endParaRPr lang="en-AU" sz="1100" dirty="0">
              <a:solidFill>
                <a:srgbClr val="74B3D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rPr>
              <a:t>Reviews</a:t>
            </a:r>
          </a:p>
          <a:p>
            <a:pPr lvl="1">
              <a:lnSpc>
                <a:spcPct val="107000"/>
              </a:lnSpc>
              <a:buFont typeface="Wingdings" panose="05000000000000000000" pitchFamily="2" charset="2"/>
              <a:buChar char="Ø"/>
            </a:pPr>
            <a:r>
              <a:rPr lang="en-AU" sz="1100" b="1" dirty="0">
                <a:solidFill>
                  <a:srgbClr val="74B3DE"/>
                </a:solidFill>
                <a:latin typeface="Calibri" panose="020F0502020204030204" pitchFamily="34" charset="0"/>
                <a:ea typeface="Calibri" panose="020F0502020204030204" pitchFamily="34" charset="0"/>
                <a:cs typeface="Times New Roman" panose="02020603050405020304" pitchFamily="18" charset="0"/>
              </a:rPr>
              <a:t>What is a review and how to demonstrate you have met your obligations</a:t>
            </a:r>
          </a:p>
          <a:p>
            <a:pPr marL="342900" lvl="0" indent="-342900">
              <a:lnSpc>
                <a:spcPct val="107000"/>
              </a:lnSpc>
              <a:buFont typeface="Symbol" panose="05050102010706020507" pitchFamily="18" charset="2"/>
              <a:buChar char=""/>
            </a:pPr>
            <a:r>
              <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rPr>
              <a:t>Sole Purpose</a:t>
            </a:r>
          </a:p>
          <a:p>
            <a:pPr lvl="1">
              <a:lnSpc>
                <a:spcPct val="107000"/>
              </a:lnSpc>
              <a:buFont typeface="Wingdings" panose="05000000000000000000" pitchFamily="2" charset="2"/>
              <a:buChar char="Ø"/>
            </a:pPr>
            <a:r>
              <a:rPr lang="en-AU" sz="1100" b="1" dirty="0">
                <a:solidFill>
                  <a:srgbClr val="74B3DE"/>
                </a:solidFill>
                <a:latin typeface="Calibri" panose="020F0502020204030204" pitchFamily="34" charset="0"/>
                <a:ea typeface="Calibri" panose="020F0502020204030204" pitchFamily="34" charset="0"/>
                <a:cs typeface="Times New Roman" panose="02020603050405020304" pitchFamily="18" charset="0"/>
              </a:rPr>
              <a:t>Reminder that this is still a requirement</a:t>
            </a:r>
            <a:endParaRPr lang="en-AU" sz="1500" b="1" dirty="0">
              <a:solidFill>
                <a:srgbClr val="74B3D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rPr>
              <a:t>Alternative Products and Strategies</a:t>
            </a:r>
          </a:p>
          <a:p>
            <a:pPr lvl="1">
              <a:lnSpc>
                <a:spcPct val="107000"/>
              </a:lnSpc>
              <a:buFont typeface="Wingdings" panose="05000000000000000000" pitchFamily="2" charset="2"/>
              <a:buChar char="Ø"/>
            </a:pPr>
            <a:r>
              <a:rPr lang="en-AU" sz="1100" b="1" dirty="0">
                <a:solidFill>
                  <a:srgbClr val="74B3DE"/>
                </a:solidFill>
                <a:latin typeface="Calibri" panose="020F0502020204030204" pitchFamily="34" charset="0"/>
                <a:cs typeface="Times New Roman" panose="02020603050405020304" pitchFamily="18" charset="0"/>
              </a:rPr>
              <a:t>Refresher on file requirements to meet this requirement</a:t>
            </a:r>
            <a:endParaRPr lang="en-AU" sz="1500" b="1" dirty="0">
              <a:solidFill>
                <a:srgbClr val="74B3D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500" b="1" dirty="0">
                <a:solidFill>
                  <a:srgbClr val="37507B"/>
                </a:solidFill>
                <a:latin typeface="Calibri" panose="020F0502020204030204" pitchFamily="34" charset="0"/>
                <a:ea typeface="Calibri" panose="020F0502020204030204" pitchFamily="34" charset="0"/>
                <a:cs typeface="Times New Roman" panose="02020603050405020304" pitchFamily="18" charset="0"/>
              </a:rPr>
              <a:t>Questions</a:t>
            </a:r>
            <a:endParaRPr lang="en-AU" sz="1500" b="1" dirty="0">
              <a:solidFill>
                <a:srgbClr val="37507B"/>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AU"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5BB91B75-0CE6-4F0C-AD3D-6FEC8CB23CB0}"/>
              </a:ext>
            </a:extLst>
          </p:cNvPr>
          <p:cNvSpPr>
            <a:spLocks noGrp="1"/>
          </p:cNvSpPr>
          <p:nvPr>
            <p:ph type="ftr" sz="quarter" idx="11"/>
          </p:nvPr>
        </p:nvSpPr>
        <p:spPr/>
        <p:txBody>
          <a:bodyPr/>
          <a:lstStyle/>
          <a:p>
            <a:r>
              <a:rPr lang="en-AU" dirty="0">
                <a:solidFill>
                  <a:srgbClr val="74B3DE"/>
                </a:solidFill>
              </a:rPr>
              <a:t>Compliance – It’s Kind Of A Big Deal</a:t>
            </a:r>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2</a:t>
            </a:fld>
            <a:endParaRPr lang="en-AU"/>
          </a:p>
        </p:txBody>
      </p:sp>
      <p:sp>
        <p:nvSpPr>
          <p:cNvPr id="9" name="Rectangle: Rounded Corners 8">
            <a:extLst>
              <a:ext uri="{FF2B5EF4-FFF2-40B4-BE49-F238E27FC236}">
                <a16:creationId xmlns:a16="http://schemas.microsoft.com/office/drawing/2014/main" id="{3AC69DD9-A9CD-4A2E-AA79-732DCFA12C1B}"/>
              </a:ext>
            </a:extLst>
          </p:cNvPr>
          <p:cNvSpPr/>
          <p:nvPr/>
        </p:nvSpPr>
        <p:spPr>
          <a:xfrm>
            <a:off x="1879007" y="922075"/>
            <a:ext cx="4880011" cy="72895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1E6FA9F-7B43-41C4-BE78-A28D57F532DA}"/>
              </a:ext>
            </a:extLst>
          </p:cNvPr>
          <p:cNvSpPr txBox="1"/>
          <p:nvPr/>
        </p:nvSpPr>
        <p:spPr>
          <a:xfrm>
            <a:off x="1966429" y="922075"/>
            <a:ext cx="4705166" cy="830997"/>
          </a:xfrm>
          <a:prstGeom prst="rect">
            <a:avLst/>
          </a:prstGeom>
          <a:noFill/>
        </p:spPr>
        <p:txBody>
          <a:bodyPr wrap="square">
            <a:spAutoFit/>
          </a:bodyPr>
          <a:lstStyle/>
          <a:p>
            <a:pPr algn="ctr"/>
            <a:r>
              <a:rPr lang="en-AU" sz="2400" dirty="0">
                <a:solidFill>
                  <a:schemeClr val="accent5">
                    <a:lumMod val="50000"/>
                  </a:schemeClr>
                </a:solidFill>
              </a:rPr>
              <a:t> Compliance – It’s Kind Of A Big Deal</a:t>
            </a:r>
          </a:p>
          <a:p>
            <a:pPr algn="ctr"/>
            <a:r>
              <a:rPr lang="en-AU" sz="2400" dirty="0">
                <a:solidFill>
                  <a:schemeClr val="accent1">
                    <a:lumMod val="75000"/>
                  </a:schemeClr>
                </a:solidFill>
              </a:rPr>
              <a:t>Today’s Agenda</a:t>
            </a:r>
          </a:p>
        </p:txBody>
      </p:sp>
    </p:spTree>
    <p:extLst>
      <p:ext uri="{BB962C8B-B14F-4D97-AF65-F5344CB8AC3E}">
        <p14:creationId xmlns:p14="http://schemas.microsoft.com/office/powerpoint/2010/main" val="428253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19D-DEFF-5445-83F7-0108D31FD0DC}"/>
              </a:ext>
            </a:extLst>
          </p:cNvPr>
          <p:cNvSpPr>
            <a:spLocks noGrp="1"/>
          </p:cNvSpPr>
          <p:nvPr>
            <p:ph type="ctrTitle"/>
          </p:nvPr>
        </p:nvSpPr>
        <p:spPr>
          <a:xfrm>
            <a:off x="1028293" y="849467"/>
            <a:ext cx="6858000" cy="836108"/>
          </a:xfrm>
        </p:spPr>
        <p:txBody>
          <a:bodyPr>
            <a:noAutofit/>
          </a:bodyPr>
          <a:lstStyle/>
          <a:p>
            <a:pPr algn="ctr"/>
            <a:r>
              <a:rPr lang="en-GB" sz="2400" b="0" dirty="0">
                <a:solidFill>
                  <a:srgbClr val="002060"/>
                </a:solidFill>
                <a:latin typeface="+mn-lt"/>
              </a:rPr>
              <a:t>SOLE PURPOSE TEST</a:t>
            </a:r>
            <a:endParaRPr lang="en-AU" sz="2400" b="0" dirty="0">
              <a:solidFill>
                <a:srgbClr val="002060"/>
              </a:solidFill>
              <a:latin typeface="+mn-lt"/>
            </a:endParaRPr>
          </a:p>
        </p:txBody>
      </p:sp>
      <p:sp>
        <p:nvSpPr>
          <p:cNvPr id="4" name="Date Placeholder 3">
            <a:extLst>
              <a:ext uri="{FF2B5EF4-FFF2-40B4-BE49-F238E27FC236}">
                <a16:creationId xmlns:a16="http://schemas.microsoft.com/office/drawing/2014/main" id="{F9005056-85A2-BCC3-0337-5DBC205BDABD}"/>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0EF8803F-9F4D-78F2-24B9-C8606BC77184}"/>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117A3C25-0708-F47F-F7D9-72D2BF8C88B4}"/>
              </a:ext>
            </a:extLst>
          </p:cNvPr>
          <p:cNvSpPr>
            <a:spLocks noGrp="1"/>
          </p:cNvSpPr>
          <p:nvPr>
            <p:ph type="sldNum" sz="quarter" idx="12"/>
          </p:nvPr>
        </p:nvSpPr>
        <p:spPr/>
        <p:txBody>
          <a:bodyPr/>
          <a:lstStyle/>
          <a:p>
            <a:fld id="{2DEC5769-F889-4E14-9524-5B50EE25606F}" type="slidenum">
              <a:rPr lang="en-AU" smtClean="0"/>
              <a:t>20</a:t>
            </a:fld>
            <a:endParaRPr lang="en-AU"/>
          </a:p>
        </p:txBody>
      </p:sp>
      <p:pic>
        <p:nvPicPr>
          <p:cNvPr id="7" name="table">
            <a:extLst>
              <a:ext uri="{FF2B5EF4-FFF2-40B4-BE49-F238E27FC236}">
                <a16:creationId xmlns:a16="http://schemas.microsoft.com/office/drawing/2014/main" id="{F9D42366-6D1F-E75C-2527-0E9AE805C8D9}"/>
              </a:ext>
            </a:extLst>
          </p:cNvPr>
          <p:cNvPicPr>
            <a:picLocks noChangeAspect="1"/>
          </p:cNvPicPr>
          <p:nvPr/>
        </p:nvPicPr>
        <p:blipFill>
          <a:blip r:embed="rId2"/>
          <a:stretch>
            <a:fillRect/>
          </a:stretch>
        </p:blipFill>
        <p:spPr>
          <a:xfrm>
            <a:off x="285750" y="2733760"/>
            <a:ext cx="8466753" cy="2507543"/>
          </a:xfrm>
          <a:prstGeom prst="rect">
            <a:avLst/>
          </a:prstGeom>
        </p:spPr>
      </p:pic>
      <p:sp>
        <p:nvSpPr>
          <p:cNvPr id="3" name="Rectangle: Rounded Corners 2">
            <a:extLst>
              <a:ext uri="{FF2B5EF4-FFF2-40B4-BE49-F238E27FC236}">
                <a16:creationId xmlns:a16="http://schemas.microsoft.com/office/drawing/2014/main" id="{A720179C-D563-4C51-B3B3-331A99D3B113}"/>
              </a:ext>
            </a:extLst>
          </p:cNvPr>
          <p:cNvSpPr/>
          <p:nvPr/>
        </p:nvSpPr>
        <p:spPr>
          <a:xfrm>
            <a:off x="2015934" y="1221844"/>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itle 1">
            <a:extLst>
              <a:ext uri="{FF2B5EF4-FFF2-40B4-BE49-F238E27FC236}">
                <a16:creationId xmlns:a16="http://schemas.microsoft.com/office/drawing/2014/main" id="{489CAF43-AAEF-FFC1-1AC2-11BF12B1419F}"/>
              </a:ext>
            </a:extLst>
          </p:cNvPr>
          <p:cNvSpPr txBox="1">
            <a:spLocks/>
          </p:cNvSpPr>
          <p:nvPr/>
        </p:nvSpPr>
        <p:spPr>
          <a:xfrm>
            <a:off x="-2128115" y="1701175"/>
            <a:ext cx="6858000" cy="83610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74B3DE"/>
                </a:solidFill>
                <a:latin typeface="+mj-lt"/>
                <a:ea typeface="+mj-ea"/>
                <a:cs typeface="+mj-cs"/>
              </a:defRPr>
            </a:lvl1pPr>
          </a:lstStyle>
          <a:p>
            <a:pPr algn="ctr"/>
            <a:r>
              <a:rPr lang="en-GB" sz="2400" b="0" dirty="0">
                <a:solidFill>
                  <a:srgbClr val="00B0F0"/>
                </a:solidFill>
                <a:latin typeface="+mn-lt"/>
              </a:rPr>
              <a:t>FUM Method</a:t>
            </a:r>
            <a:endParaRPr lang="en-AU" sz="2400" b="0" dirty="0">
              <a:solidFill>
                <a:srgbClr val="00B0F0"/>
              </a:solidFill>
              <a:latin typeface="+mn-lt"/>
            </a:endParaRPr>
          </a:p>
        </p:txBody>
      </p:sp>
    </p:spTree>
    <p:extLst>
      <p:ext uri="{BB962C8B-B14F-4D97-AF65-F5344CB8AC3E}">
        <p14:creationId xmlns:p14="http://schemas.microsoft.com/office/powerpoint/2010/main" val="3668612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64C7-F93C-AB52-2C0D-D49A50079733}"/>
              </a:ext>
            </a:extLst>
          </p:cNvPr>
          <p:cNvSpPr>
            <a:spLocks noGrp="1"/>
          </p:cNvSpPr>
          <p:nvPr>
            <p:ph type="ctrTitle"/>
          </p:nvPr>
        </p:nvSpPr>
        <p:spPr>
          <a:xfrm>
            <a:off x="-2507529" y="2037508"/>
            <a:ext cx="7494309" cy="389961"/>
          </a:xfrm>
        </p:spPr>
        <p:txBody>
          <a:bodyPr>
            <a:noAutofit/>
          </a:bodyPr>
          <a:lstStyle/>
          <a:p>
            <a:pPr algn="ctr"/>
            <a:r>
              <a:rPr lang="en-GB" sz="1800" b="0" dirty="0">
                <a:solidFill>
                  <a:srgbClr val="00B0F0"/>
                </a:solidFill>
              </a:rPr>
              <a:t>Complexity method</a:t>
            </a:r>
            <a:endParaRPr lang="en-AU" sz="1800" b="0" dirty="0">
              <a:solidFill>
                <a:srgbClr val="00B0F0"/>
              </a:solidFill>
            </a:endParaRPr>
          </a:p>
        </p:txBody>
      </p:sp>
      <p:sp>
        <p:nvSpPr>
          <p:cNvPr id="4" name="Date Placeholder 3">
            <a:extLst>
              <a:ext uri="{FF2B5EF4-FFF2-40B4-BE49-F238E27FC236}">
                <a16:creationId xmlns:a16="http://schemas.microsoft.com/office/drawing/2014/main" id="{6B740BDD-60CC-3EE4-A057-7D776A1B5EF5}"/>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1F5CB98A-3219-0445-B219-824070BD1C6E}"/>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23A17E13-3640-922C-4FD5-2615F38C8CFC}"/>
              </a:ext>
            </a:extLst>
          </p:cNvPr>
          <p:cNvSpPr>
            <a:spLocks noGrp="1"/>
          </p:cNvSpPr>
          <p:nvPr>
            <p:ph type="sldNum" sz="quarter" idx="12"/>
          </p:nvPr>
        </p:nvSpPr>
        <p:spPr/>
        <p:txBody>
          <a:bodyPr/>
          <a:lstStyle/>
          <a:p>
            <a:fld id="{2DEC5769-F889-4E14-9524-5B50EE25606F}" type="slidenum">
              <a:rPr lang="en-AU" smtClean="0"/>
              <a:t>21</a:t>
            </a:fld>
            <a:endParaRPr lang="en-AU"/>
          </a:p>
        </p:txBody>
      </p:sp>
      <p:pic>
        <p:nvPicPr>
          <p:cNvPr id="7" name="table">
            <a:extLst>
              <a:ext uri="{FF2B5EF4-FFF2-40B4-BE49-F238E27FC236}">
                <a16:creationId xmlns:a16="http://schemas.microsoft.com/office/drawing/2014/main" id="{BE63D42C-47CB-544D-F2D2-8E9BEF0504D5}"/>
              </a:ext>
            </a:extLst>
          </p:cNvPr>
          <p:cNvPicPr>
            <a:picLocks noChangeAspect="1"/>
          </p:cNvPicPr>
          <p:nvPr/>
        </p:nvPicPr>
        <p:blipFill>
          <a:blip r:embed="rId2"/>
          <a:stretch>
            <a:fillRect/>
          </a:stretch>
        </p:blipFill>
        <p:spPr>
          <a:xfrm>
            <a:off x="347356" y="2696066"/>
            <a:ext cx="8334129" cy="2187019"/>
          </a:xfrm>
          <a:prstGeom prst="rect">
            <a:avLst/>
          </a:prstGeom>
        </p:spPr>
      </p:pic>
      <p:sp>
        <p:nvSpPr>
          <p:cNvPr id="3" name="Title 1">
            <a:extLst>
              <a:ext uri="{FF2B5EF4-FFF2-40B4-BE49-F238E27FC236}">
                <a16:creationId xmlns:a16="http://schemas.microsoft.com/office/drawing/2014/main" id="{27EED369-1442-3FF7-41DE-36F5C11ED756}"/>
              </a:ext>
            </a:extLst>
          </p:cNvPr>
          <p:cNvSpPr txBox="1">
            <a:spLocks/>
          </p:cNvSpPr>
          <p:nvPr/>
        </p:nvSpPr>
        <p:spPr>
          <a:xfrm>
            <a:off x="792622" y="805635"/>
            <a:ext cx="6858000" cy="7617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rgbClr val="74B3DE"/>
                </a:solidFill>
                <a:latin typeface="+mj-lt"/>
                <a:ea typeface="+mj-ea"/>
                <a:cs typeface="+mj-cs"/>
              </a:defRPr>
            </a:lvl1pPr>
          </a:lstStyle>
          <a:p>
            <a:pPr algn="ctr"/>
            <a:r>
              <a:rPr lang="en-GB" sz="2400" b="0" dirty="0">
                <a:solidFill>
                  <a:srgbClr val="002060"/>
                </a:solidFill>
                <a:latin typeface="+mn-lt"/>
              </a:rPr>
              <a:t>SOLE PURPOSE TEST</a:t>
            </a:r>
            <a:endParaRPr lang="en-AU" sz="2400" b="0" dirty="0">
              <a:solidFill>
                <a:srgbClr val="002060"/>
              </a:solidFill>
              <a:latin typeface="+mn-lt"/>
            </a:endParaRPr>
          </a:p>
        </p:txBody>
      </p:sp>
      <p:sp>
        <p:nvSpPr>
          <p:cNvPr id="8" name="Rectangle: Rounded Corners 7">
            <a:extLst>
              <a:ext uri="{FF2B5EF4-FFF2-40B4-BE49-F238E27FC236}">
                <a16:creationId xmlns:a16="http://schemas.microsoft.com/office/drawing/2014/main" id="{6FE13A69-C666-3F53-3324-628CCBD9BF17}"/>
              </a:ext>
            </a:extLst>
          </p:cNvPr>
          <p:cNvSpPr/>
          <p:nvPr/>
        </p:nvSpPr>
        <p:spPr>
          <a:xfrm>
            <a:off x="1874531" y="1099314"/>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1767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0F0E-3128-2359-1DBA-159B71E0AD46}"/>
              </a:ext>
            </a:extLst>
          </p:cNvPr>
          <p:cNvSpPr>
            <a:spLocks noGrp="1"/>
          </p:cNvSpPr>
          <p:nvPr>
            <p:ph type="ctrTitle"/>
          </p:nvPr>
        </p:nvSpPr>
        <p:spPr>
          <a:xfrm>
            <a:off x="792622" y="1328412"/>
            <a:ext cx="6858000" cy="273844"/>
          </a:xfrm>
        </p:spPr>
        <p:txBody>
          <a:bodyPr>
            <a:noAutofit/>
          </a:bodyPr>
          <a:lstStyle/>
          <a:p>
            <a:pPr algn="ctr"/>
            <a:r>
              <a:rPr lang="en-US" sz="2400" b="0" dirty="0">
                <a:solidFill>
                  <a:schemeClr val="accent1">
                    <a:lumMod val="75000"/>
                  </a:schemeClr>
                </a:solidFill>
                <a:latin typeface="+mn-lt"/>
              </a:rPr>
              <a:t>ALTERNATIVES</a:t>
            </a:r>
            <a:endParaRPr lang="en-AU" sz="2400" b="0" dirty="0">
              <a:solidFill>
                <a:schemeClr val="accent1">
                  <a:lumMod val="75000"/>
                </a:schemeClr>
              </a:solidFill>
              <a:latin typeface="+mn-lt"/>
            </a:endParaRPr>
          </a:p>
        </p:txBody>
      </p:sp>
      <p:sp>
        <p:nvSpPr>
          <p:cNvPr id="3" name="Subtitle 2">
            <a:extLst>
              <a:ext uri="{FF2B5EF4-FFF2-40B4-BE49-F238E27FC236}">
                <a16:creationId xmlns:a16="http://schemas.microsoft.com/office/drawing/2014/main" id="{3330E6DB-6EB7-315C-E426-D0C0BB464150}"/>
              </a:ext>
            </a:extLst>
          </p:cNvPr>
          <p:cNvSpPr>
            <a:spLocks noGrp="1"/>
          </p:cNvSpPr>
          <p:nvPr>
            <p:ph type="subTitle" idx="1"/>
          </p:nvPr>
        </p:nvSpPr>
        <p:spPr>
          <a:xfrm>
            <a:off x="480767" y="1972866"/>
            <a:ext cx="8229599" cy="4286532"/>
          </a:xfrm>
        </p:spPr>
        <p:txBody>
          <a:bodyPr>
            <a:normAutofit fontScale="62500" lnSpcReduction="20000"/>
          </a:bodyPr>
          <a:lstStyle/>
          <a:p>
            <a:r>
              <a:rPr lang="en-US" dirty="0"/>
              <a:t>Within an SOA document, Alternatives are Mandatory. An SOA must demonstrate that you have considered other strategies and products  when :</a:t>
            </a:r>
          </a:p>
          <a:p>
            <a:endParaRPr lang="en-US" dirty="0"/>
          </a:p>
          <a:p>
            <a:pPr lvl="1">
              <a:buAutoNum type="arabicPeriod"/>
            </a:pPr>
            <a:r>
              <a:rPr lang="en-US" dirty="0"/>
              <a:t> You are making changes to your clients current financial strategy </a:t>
            </a:r>
          </a:p>
          <a:p>
            <a:pPr lvl="1">
              <a:buAutoNum type="arabicPeriod"/>
            </a:pPr>
            <a:r>
              <a:rPr lang="en-US" dirty="0"/>
              <a:t> You are replacing one product for another</a:t>
            </a:r>
          </a:p>
          <a:p>
            <a:endParaRPr lang="en-NZ" altLang="en-US" dirty="0"/>
          </a:p>
          <a:p>
            <a:r>
              <a:rPr lang="en-NZ" altLang="en-US" dirty="0"/>
              <a:t>It is a requirement to document alternatives considered for EVERY  recommendation made and the reason why that alternative option was discounted.</a:t>
            </a:r>
          </a:p>
          <a:p>
            <a:endParaRPr lang="en-NZ" altLang="en-US" dirty="0"/>
          </a:p>
          <a:p>
            <a:r>
              <a:rPr lang="en-NZ" dirty="0"/>
              <a:t>Primarily this is an ASIC requirement , however, it is also an opportunity for an adviser to really showcase their worth and highlight all the work they are doing for their clients. In most circumstances an adviser has undertaken extensive research and crunched numbers and products to get to the end result – why not show case the work you have done and use it as a selling point in your SOA presentation.</a:t>
            </a:r>
          </a:p>
          <a:p>
            <a:pPr algn="l" eaLnBrk="0" fontAlgn="base" hangingPunct="0">
              <a:lnSpc>
                <a:spcPct val="100000"/>
              </a:lnSpc>
              <a:spcBef>
                <a:spcPct val="0"/>
              </a:spcBef>
              <a:spcAft>
                <a:spcPct val="0"/>
              </a:spcAft>
            </a:pPr>
            <a:endParaRPr lang="en-NZ" altLang="en-US" dirty="0"/>
          </a:p>
          <a:p>
            <a:pPr algn="l" eaLnBrk="0" fontAlgn="base" hangingPunct="0">
              <a:lnSpc>
                <a:spcPct val="100000"/>
              </a:lnSpc>
              <a:spcBef>
                <a:spcPct val="0"/>
              </a:spcBef>
              <a:spcAft>
                <a:spcPct val="0"/>
              </a:spcAft>
            </a:pPr>
            <a:r>
              <a:rPr lang="en-NZ" altLang="en-US" dirty="0"/>
              <a:t>For all recommendations  in your SOA you should always include at least 2  points within the title alternative </a:t>
            </a:r>
            <a:r>
              <a:rPr lang="en-NZ" altLang="en-US" b="1" dirty="0"/>
              <a:t>strategies</a:t>
            </a:r>
            <a:r>
              <a:rPr lang="en-NZ" altLang="en-US" dirty="0"/>
              <a:t>  and at least 3 points under the title alternative </a:t>
            </a:r>
            <a:r>
              <a:rPr lang="en-NZ" altLang="en-US" b="1" dirty="0"/>
              <a:t>products</a:t>
            </a:r>
            <a:r>
              <a:rPr lang="en-NZ" altLang="en-US" dirty="0"/>
              <a:t>.</a:t>
            </a:r>
          </a:p>
          <a:p>
            <a:pPr algn="l" eaLnBrk="0" fontAlgn="base" hangingPunct="0">
              <a:lnSpc>
                <a:spcPct val="100000"/>
              </a:lnSpc>
              <a:spcBef>
                <a:spcPct val="0"/>
              </a:spcBef>
              <a:spcAft>
                <a:spcPct val="0"/>
              </a:spcAft>
            </a:pPr>
            <a:endParaRPr lang="en-NZ" altLang="en-US" dirty="0"/>
          </a:p>
          <a:p>
            <a:pPr algn="l" eaLnBrk="0" fontAlgn="base" hangingPunct="0">
              <a:lnSpc>
                <a:spcPct val="100000"/>
              </a:lnSpc>
              <a:spcBef>
                <a:spcPct val="0"/>
              </a:spcBef>
              <a:spcAft>
                <a:spcPct val="0"/>
              </a:spcAft>
            </a:pPr>
            <a:r>
              <a:rPr lang="en-NZ" altLang="en-US" dirty="0"/>
              <a:t>AND Further  In all cases you must always consider the do nothing / no change option – and why you discounted this option. This should be linked to your clients financial objective </a:t>
            </a:r>
          </a:p>
          <a:p>
            <a:pPr algn="l" eaLnBrk="0" fontAlgn="base" hangingPunct="0">
              <a:lnSpc>
                <a:spcPct val="100000"/>
              </a:lnSpc>
              <a:spcBef>
                <a:spcPct val="0"/>
              </a:spcBef>
              <a:spcAft>
                <a:spcPct val="0"/>
              </a:spcAft>
            </a:pPr>
            <a:endParaRPr lang="en-NZ" altLang="en-US" dirty="0"/>
          </a:p>
          <a:p>
            <a:pPr algn="l" eaLnBrk="0" fontAlgn="base" hangingPunct="0">
              <a:lnSpc>
                <a:spcPct val="100000"/>
              </a:lnSpc>
              <a:spcBef>
                <a:spcPct val="0"/>
              </a:spcBef>
              <a:spcAft>
                <a:spcPct val="0"/>
              </a:spcAft>
            </a:pPr>
            <a:endParaRPr lang="en-NZ" alt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Date Placeholder 3">
            <a:extLst>
              <a:ext uri="{FF2B5EF4-FFF2-40B4-BE49-F238E27FC236}">
                <a16:creationId xmlns:a16="http://schemas.microsoft.com/office/drawing/2014/main" id="{020D3DBF-C777-2256-E470-DAF9278FE826}"/>
              </a:ext>
            </a:extLst>
          </p:cNvPr>
          <p:cNvSpPr>
            <a:spLocks noGrp="1"/>
          </p:cNvSpPr>
          <p:nvPr>
            <p:ph type="dt" sz="half" idx="10"/>
          </p:nvPr>
        </p:nvSpPr>
        <p:spPr/>
        <p:txBody>
          <a:bodyPr/>
          <a:lstStyle/>
          <a:p>
            <a:fld id="{591CF03E-3999-43E4-8C20-B17FBDF1FCD8}" type="datetime1">
              <a:rPr lang="en-AU" smtClean="0"/>
              <a:t>26/09/2023</a:t>
            </a:fld>
            <a:endParaRPr lang="en-AU" dirty="0"/>
          </a:p>
        </p:txBody>
      </p:sp>
      <p:sp>
        <p:nvSpPr>
          <p:cNvPr id="5" name="Footer Placeholder 4">
            <a:extLst>
              <a:ext uri="{FF2B5EF4-FFF2-40B4-BE49-F238E27FC236}">
                <a16:creationId xmlns:a16="http://schemas.microsoft.com/office/drawing/2014/main" id="{578396A1-6937-75B2-8C3A-1C6B9B5AFCBE}"/>
              </a:ext>
            </a:extLst>
          </p:cNvPr>
          <p:cNvSpPr>
            <a:spLocks noGrp="1"/>
          </p:cNvSpPr>
          <p:nvPr>
            <p:ph type="ftr" sz="quarter" idx="11"/>
          </p:nvPr>
        </p:nvSpPr>
        <p:spPr/>
        <p:txBody>
          <a:bodyPr/>
          <a:lstStyle/>
          <a:p>
            <a:r>
              <a:rPr lang="en-AU"/>
              <a:t>Title</a:t>
            </a:r>
            <a:endParaRPr lang="en-AU" dirty="0"/>
          </a:p>
        </p:txBody>
      </p:sp>
      <p:sp>
        <p:nvSpPr>
          <p:cNvPr id="6" name="Slide Number Placeholder 5">
            <a:extLst>
              <a:ext uri="{FF2B5EF4-FFF2-40B4-BE49-F238E27FC236}">
                <a16:creationId xmlns:a16="http://schemas.microsoft.com/office/drawing/2014/main" id="{FE2155B1-63C9-82CB-E687-A8B6F89FCAE4}"/>
              </a:ext>
            </a:extLst>
          </p:cNvPr>
          <p:cNvSpPr>
            <a:spLocks noGrp="1"/>
          </p:cNvSpPr>
          <p:nvPr>
            <p:ph type="sldNum" sz="quarter" idx="12"/>
          </p:nvPr>
        </p:nvSpPr>
        <p:spPr/>
        <p:txBody>
          <a:bodyPr/>
          <a:lstStyle/>
          <a:p>
            <a:fld id="{2DEC5769-F889-4E14-9524-5B50EE25606F}" type="slidenum">
              <a:rPr lang="en-AU" smtClean="0"/>
              <a:t>22</a:t>
            </a:fld>
            <a:endParaRPr lang="en-AU"/>
          </a:p>
        </p:txBody>
      </p:sp>
      <p:sp>
        <p:nvSpPr>
          <p:cNvPr id="7" name="Rectangle: Rounded Corners 6">
            <a:extLst>
              <a:ext uri="{FF2B5EF4-FFF2-40B4-BE49-F238E27FC236}">
                <a16:creationId xmlns:a16="http://schemas.microsoft.com/office/drawing/2014/main" id="{F3A0B166-9E83-0151-069C-4B5F8AC4DEFE}"/>
              </a:ext>
            </a:extLst>
          </p:cNvPr>
          <p:cNvSpPr/>
          <p:nvPr/>
        </p:nvSpPr>
        <p:spPr>
          <a:xfrm>
            <a:off x="1949945" y="1077248"/>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5931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390E-B30E-4A03-18DB-B36A5CAA80F1}"/>
              </a:ext>
            </a:extLst>
          </p:cNvPr>
          <p:cNvSpPr>
            <a:spLocks noGrp="1"/>
          </p:cNvSpPr>
          <p:nvPr>
            <p:ph type="ctrTitle"/>
          </p:nvPr>
        </p:nvSpPr>
        <p:spPr>
          <a:xfrm>
            <a:off x="2000250" y="476054"/>
            <a:ext cx="5143500" cy="862552"/>
          </a:xfrm>
        </p:spPr>
        <p:txBody>
          <a:bodyPr>
            <a:noAutofit/>
          </a:bodyPr>
          <a:lstStyle/>
          <a:p>
            <a:pPr algn="ctr"/>
            <a:r>
              <a:rPr lang="en-US" sz="2400" b="0" dirty="0">
                <a:solidFill>
                  <a:schemeClr val="accent1">
                    <a:lumMod val="75000"/>
                  </a:schemeClr>
                </a:solidFill>
                <a:latin typeface="+mn-lt"/>
              </a:rPr>
              <a:t>ALTERNATIVES</a:t>
            </a:r>
            <a:endParaRPr lang="en-AU" sz="2400" b="0" dirty="0">
              <a:solidFill>
                <a:schemeClr val="accent1">
                  <a:lumMod val="75000"/>
                </a:schemeClr>
              </a:solidFill>
              <a:latin typeface="+mn-lt"/>
            </a:endParaRPr>
          </a:p>
        </p:txBody>
      </p:sp>
      <p:sp>
        <p:nvSpPr>
          <p:cNvPr id="3" name="Subtitle 2">
            <a:extLst>
              <a:ext uri="{FF2B5EF4-FFF2-40B4-BE49-F238E27FC236}">
                <a16:creationId xmlns:a16="http://schemas.microsoft.com/office/drawing/2014/main" id="{50009F1B-3684-522D-29F1-73C5AF745C9A}"/>
              </a:ext>
            </a:extLst>
          </p:cNvPr>
          <p:cNvSpPr>
            <a:spLocks noGrp="1"/>
          </p:cNvSpPr>
          <p:nvPr>
            <p:ph type="subTitle" idx="1"/>
          </p:nvPr>
        </p:nvSpPr>
        <p:spPr>
          <a:xfrm>
            <a:off x="166998" y="1360353"/>
            <a:ext cx="8418136" cy="5519394"/>
          </a:xfrm>
        </p:spPr>
        <p:txBody>
          <a:bodyPr>
            <a:normAutofit fontScale="25000" lnSpcReduction="20000"/>
          </a:bodyPr>
          <a:lstStyle/>
          <a:p>
            <a:pPr marL="0" indent="0" algn="l" eaLnBrk="0" fontAlgn="base" hangingPunct="0">
              <a:lnSpc>
                <a:spcPct val="100000"/>
              </a:lnSpc>
              <a:spcBef>
                <a:spcPct val="0"/>
              </a:spcBef>
              <a:spcAft>
                <a:spcPct val="0"/>
              </a:spcAft>
              <a:buNone/>
            </a:pPr>
            <a:r>
              <a:rPr lang="en-NZ" altLang="en-US" sz="7200" dirty="0">
                <a:solidFill>
                  <a:srgbClr val="00B0F0"/>
                </a:solidFill>
                <a:latin typeface="Calibri" panose="020F0502020204030204" pitchFamily="34" charset="0"/>
                <a:cs typeface="Times New Roman" panose="02020603050405020304" pitchFamily="18" charset="0"/>
              </a:rPr>
              <a:t>EXAMPLES</a:t>
            </a:r>
          </a:p>
          <a:p>
            <a:pPr marL="0" indent="0" algn="l" eaLnBrk="0" fontAlgn="base" hangingPunct="0">
              <a:lnSpc>
                <a:spcPct val="100000"/>
              </a:lnSpc>
              <a:spcBef>
                <a:spcPct val="0"/>
              </a:spcBef>
              <a:spcAft>
                <a:spcPct val="0"/>
              </a:spcAft>
              <a:buNone/>
            </a:pPr>
            <a:r>
              <a:rPr lang="en-NZ" altLang="en-US" sz="4800" b="1" u="sng" dirty="0">
                <a:latin typeface="Calibri" panose="020F0502020204030204" pitchFamily="34" charset="0"/>
                <a:cs typeface="Times New Roman" panose="02020603050405020304" pitchFamily="18" charset="0"/>
              </a:rPr>
              <a:t>Recommendation 1 :   </a:t>
            </a:r>
            <a:r>
              <a:rPr lang="en-AU" altLang="en-US" sz="4800" dirty="0">
                <a:latin typeface="Calibri" panose="020F0502020204030204" pitchFamily="34" charset="0"/>
                <a:cs typeface="Times New Roman" panose="02020603050405020304" pitchFamily="18" charset="0"/>
              </a:rPr>
              <a:t>Client is looking to review his personal insurance needs</a:t>
            </a:r>
          </a:p>
          <a:p>
            <a:pPr marL="0" indent="0" algn="l" eaLnBrk="0" fontAlgn="base" hangingPunct="0">
              <a:lnSpc>
                <a:spcPct val="100000"/>
              </a:lnSpc>
              <a:spcBef>
                <a:spcPct val="0"/>
              </a:spcBef>
              <a:spcAft>
                <a:spcPct val="0"/>
              </a:spcAft>
              <a:buNone/>
            </a:pPr>
            <a:endParaRPr lang="en-AU" altLang="en-US" sz="4800" dirty="0">
              <a:latin typeface="Calibri" panose="020F0502020204030204" pitchFamily="34" charset="0"/>
              <a:cs typeface="Times New Roman" panose="02020603050405020304" pitchFamily="18" charset="0"/>
            </a:endParaRPr>
          </a:p>
          <a:p>
            <a:pPr marL="0" indent="0" algn="l" eaLnBrk="0" fontAlgn="base" hangingPunct="0">
              <a:lnSpc>
                <a:spcPct val="100000"/>
              </a:lnSpc>
              <a:spcBef>
                <a:spcPct val="0"/>
              </a:spcBef>
              <a:spcAft>
                <a:spcPct val="0"/>
              </a:spcAft>
              <a:buNone/>
            </a:pPr>
            <a:r>
              <a:rPr lang="en-AU" altLang="en-US" sz="4800" dirty="0">
                <a:latin typeface="Calibri" panose="020F0502020204030204" pitchFamily="34" charset="0"/>
                <a:cs typeface="Times New Roman" panose="02020603050405020304" pitchFamily="18" charset="0"/>
              </a:rPr>
              <a:t>Alternative Strategy </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We considered no change / retaining your current personal insurance circumstance – this was discounted as the current policy you hold does not meet your current personal insurance needs based on the completed Insurance Needs Analysis.</a:t>
            </a:r>
          </a:p>
          <a:p>
            <a:pPr algn="l" eaLnBrk="0" fontAlgn="base" hangingPunct="0">
              <a:lnSpc>
                <a:spcPct val="100000"/>
              </a:lnSpc>
              <a:spcBef>
                <a:spcPct val="0"/>
              </a:spcBef>
              <a:spcAft>
                <a:spcPct val="0"/>
              </a:spcAft>
              <a:buFontTx/>
              <a:buChar char="•"/>
            </a:pPr>
            <a:endParaRPr lang="en-AU" altLang="en-US" sz="4800" dirty="0">
              <a:latin typeface="Calibri" panose="020F0502020204030204" pitchFamily="34" charset="0"/>
              <a:cs typeface="Times New Roman" panose="02020603050405020304" pitchFamily="18" charset="0"/>
            </a:endParaRP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We considered holding your Life/TPD outside of super- this was discounted as it would not meet your objective of limiting the impact to your cash flow where possible.</a:t>
            </a:r>
          </a:p>
          <a:p>
            <a:pPr algn="l" eaLnBrk="0" fontAlgn="base" hangingPunct="0">
              <a:lnSpc>
                <a:spcPct val="100000"/>
              </a:lnSpc>
              <a:spcBef>
                <a:spcPct val="0"/>
              </a:spcBef>
              <a:spcAft>
                <a:spcPct val="0"/>
              </a:spcAft>
              <a:buFontTx/>
              <a:buChar char="•"/>
            </a:pPr>
            <a:endParaRPr lang="en-AU" altLang="en-US" sz="4800" dirty="0">
              <a:latin typeface="Calibri" panose="020F0502020204030204" pitchFamily="34" charset="0"/>
              <a:cs typeface="Times New Roman" panose="02020603050405020304" pitchFamily="18" charset="0"/>
            </a:endParaRPr>
          </a:p>
          <a:p>
            <a:pPr marL="0" indent="0" algn="l" eaLnBrk="0" fontAlgn="base" hangingPunct="0">
              <a:lnSpc>
                <a:spcPct val="100000"/>
              </a:lnSpc>
              <a:spcBef>
                <a:spcPct val="0"/>
              </a:spcBef>
              <a:spcAft>
                <a:spcPct val="0"/>
              </a:spcAft>
              <a:buNone/>
            </a:pPr>
            <a:r>
              <a:rPr lang="en-AU" altLang="en-US" sz="4800" dirty="0">
                <a:latin typeface="Calibri" panose="020F0502020204030204" pitchFamily="34" charset="0"/>
                <a:cs typeface="Times New Roman" panose="02020603050405020304" pitchFamily="18" charset="0"/>
              </a:rPr>
              <a:t>Alternative Products </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I considered  retaining your current XXX insurance policy- this was discounted as your current policy does not offer the level of cover that your require.</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I considered  the recommended insurance cover within your current policy – this was discounted as this would be much more expensive in your current policy.</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I considered making the recommendation with  XXX and XXX, however these were discounted as they would not insure you current occupation rating.</a:t>
            </a:r>
          </a:p>
          <a:p>
            <a:pPr algn="l" eaLnBrk="0" fontAlgn="base" hangingPunct="0">
              <a:lnSpc>
                <a:spcPct val="100000"/>
              </a:lnSpc>
              <a:spcBef>
                <a:spcPct val="0"/>
              </a:spcBef>
              <a:spcAft>
                <a:spcPct val="0"/>
              </a:spcAft>
            </a:pPr>
            <a:endParaRPr lang="en-NZ" altLang="en-US" sz="4800" b="1" u="sng" dirty="0">
              <a:latin typeface="Calibri" panose="020F0502020204030204" pitchFamily="34" charset="0"/>
              <a:cs typeface="Times New Roman" panose="02020603050405020304" pitchFamily="18" charset="0"/>
            </a:endParaRPr>
          </a:p>
          <a:p>
            <a:pPr marL="0" indent="0" algn="l" eaLnBrk="0" fontAlgn="base" hangingPunct="0">
              <a:lnSpc>
                <a:spcPct val="100000"/>
              </a:lnSpc>
              <a:spcBef>
                <a:spcPct val="0"/>
              </a:spcBef>
              <a:spcAft>
                <a:spcPct val="0"/>
              </a:spcAft>
              <a:buNone/>
            </a:pPr>
            <a:r>
              <a:rPr lang="en-NZ" altLang="en-US" sz="4800" b="1" u="sng" dirty="0">
                <a:latin typeface="Calibri" panose="020F0502020204030204" pitchFamily="34" charset="0"/>
                <a:cs typeface="Times New Roman" panose="02020603050405020304" pitchFamily="18" charset="0"/>
              </a:rPr>
              <a:t>Recommendation 2:  </a:t>
            </a:r>
            <a:r>
              <a:rPr lang="en-NZ" altLang="en-US" sz="4800" dirty="0">
                <a:latin typeface="Calibri" panose="020F0502020204030204" pitchFamily="34" charset="0"/>
                <a:cs typeface="Times New Roman" panose="02020603050405020304" pitchFamily="18" charset="0"/>
              </a:rPr>
              <a:t>Moving a Superannuation accumulation to an income stream </a:t>
            </a:r>
          </a:p>
          <a:p>
            <a:pPr algn="l" eaLnBrk="0" fontAlgn="base" hangingPunct="0">
              <a:lnSpc>
                <a:spcPct val="100000"/>
              </a:lnSpc>
              <a:spcBef>
                <a:spcPct val="0"/>
              </a:spcBef>
              <a:spcAft>
                <a:spcPct val="0"/>
              </a:spcAft>
            </a:pPr>
            <a:endParaRPr lang="en-NZ" altLang="en-US" sz="4800" dirty="0">
              <a:latin typeface="Calibri" panose="020F0502020204030204" pitchFamily="34" charset="0"/>
              <a:cs typeface="Times New Roman" panose="02020603050405020304" pitchFamily="18" charset="0"/>
            </a:endParaRPr>
          </a:p>
          <a:p>
            <a:pPr marL="0" indent="0" algn="l" eaLnBrk="0" fontAlgn="base" hangingPunct="0">
              <a:lnSpc>
                <a:spcPct val="100000"/>
              </a:lnSpc>
              <a:spcBef>
                <a:spcPct val="0"/>
              </a:spcBef>
              <a:spcAft>
                <a:spcPct val="0"/>
              </a:spcAft>
              <a:buNone/>
            </a:pPr>
            <a:r>
              <a:rPr lang="en-NZ" altLang="en-US" sz="4800" dirty="0">
                <a:latin typeface="Calibri" panose="020F0502020204030204" pitchFamily="34" charset="0"/>
                <a:cs typeface="Times New Roman" panose="02020603050405020304" pitchFamily="18" charset="0"/>
              </a:rPr>
              <a:t>Alternative Strategy</a:t>
            </a:r>
            <a:endParaRPr lang="en-AU" altLang="en-US" sz="4800" dirty="0">
              <a:latin typeface="Calibri" panose="020F0502020204030204" pitchFamily="34" charset="0"/>
              <a:cs typeface="Times New Roman" panose="02020603050405020304" pitchFamily="18" charset="0"/>
            </a:endParaRP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We considered making no change and leaving your money within the current accumulation phase of your superannuation fund  - This was discounted as one of your primary objectives was to generate income and this cannot be achieved by leaving your funds as they are.</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We considered a full </a:t>
            </a:r>
            <a:r>
              <a:rPr lang="en-AU" altLang="en-US" sz="4800" dirty="0" err="1">
                <a:latin typeface="Calibri" panose="020F0502020204030204" pitchFamily="34" charset="0"/>
                <a:cs typeface="Times New Roman" panose="02020603050405020304" pitchFamily="18" charset="0"/>
              </a:rPr>
              <a:t>withdrawl</a:t>
            </a:r>
            <a:r>
              <a:rPr lang="en-AU" altLang="en-US" sz="4800" dirty="0">
                <a:latin typeface="Calibri" panose="020F0502020204030204" pitchFamily="34" charset="0"/>
                <a:cs typeface="Times New Roman" panose="02020603050405020304" pitchFamily="18" charset="0"/>
              </a:rPr>
              <a:t> and using interest as an income – this was discounted as your funds would be invested in a taxable environment.</a:t>
            </a:r>
          </a:p>
          <a:p>
            <a:pPr marL="0" indent="0" algn="l" eaLnBrk="0" fontAlgn="base" hangingPunct="0">
              <a:lnSpc>
                <a:spcPct val="100000"/>
              </a:lnSpc>
              <a:spcBef>
                <a:spcPct val="0"/>
              </a:spcBef>
              <a:spcAft>
                <a:spcPct val="0"/>
              </a:spcAft>
              <a:buNone/>
            </a:pPr>
            <a:endParaRPr lang="en-AU" altLang="en-US" sz="4800" dirty="0">
              <a:latin typeface="Calibri" panose="020F0502020204030204" pitchFamily="34" charset="0"/>
              <a:cs typeface="Times New Roman" panose="02020603050405020304" pitchFamily="18" charset="0"/>
            </a:endParaRPr>
          </a:p>
          <a:p>
            <a:pPr algn="l" eaLnBrk="0" fontAlgn="base" hangingPunct="0">
              <a:lnSpc>
                <a:spcPct val="100000"/>
              </a:lnSpc>
              <a:spcBef>
                <a:spcPct val="0"/>
              </a:spcBef>
              <a:spcAft>
                <a:spcPct val="0"/>
              </a:spcAft>
              <a:buFontTx/>
              <a:buChar char="•"/>
            </a:pPr>
            <a:endParaRPr lang="en-AU" altLang="en-US" sz="4800" dirty="0">
              <a:latin typeface="Calibri" panose="020F0502020204030204" pitchFamily="34" charset="0"/>
              <a:cs typeface="Times New Roman" panose="02020603050405020304" pitchFamily="18" charset="0"/>
            </a:endParaRPr>
          </a:p>
          <a:p>
            <a:pPr marL="0" indent="0" algn="l" eaLnBrk="0" fontAlgn="base" hangingPunct="0">
              <a:lnSpc>
                <a:spcPct val="100000"/>
              </a:lnSpc>
              <a:spcBef>
                <a:spcPct val="0"/>
              </a:spcBef>
              <a:spcAft>
                <a:spcPct val="0"/>
              </a:spcAft>
              <a:buNone/>
            </a:pPr>
            <a:r>
              <a:rPr lang="en-AU" altLang="en-US" sz="4800" dirty="0">
                <a:latin typeface="Calibri" panose="020F0502020204030204" pitchFamily="34" charset="0"/>
                <a:cs typeface="Times New Roman" panose="02020603050405020304" pitchFamily="18" charset="0"/>
              </a:rPr>
              <a:t>Alternative Products</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 I considered leaving your funds in the current product with XXX – however this was discounted as your current product is more expensive than the recommended.</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I considered how the recommendation would look in the current product – however this was discounted as your current product would be more expensive and cannot offer the diversification available in the recommended.</a:t>
            </a:r>
          </a:p>
          <a:p>
            <a:pPr algn="l" eaLnBrk="0" fontAlgn="base" hangingPunct="0">
              <a:lnSpc>
                <a:spcPct val="100000"/>
              </a:lnSpc>
              <a:spcBef>
                <a:spcPct val="0"/>
              </a:spcBef>
              <a:spcAft>
                <a:spcPct val="0"/>
              </a:spcAft>
              <a:buFontTx/>
              <a:buChar char="•"/>
            </a:pPr>
            <a:r>
              <a:rPr lang="en-AU" altLang="en-US" sz="4800" dirty="0">
                <a:latin typeface="Calibri" panose="020F0502020204030204" pitchFamily="34" charset="0"/>
                <a:cs typeface="Times New Roman" panose="02020603050405020304" pitchFamily="18" charset="0"/>
              </a:rPr>
              <a:t>I considered recommending alternative funds such as XXX and XXX – these were discounted as they are more expensive than the recommended</a:t>
            </a:r>
            <a:endParaRPr lang="en-AU" dirty="0"/>
          </a:p>
        </p:txBody>
      </p:sp>
      <p:sp>
        <p:nvSpPr>
          <p:cNvPr id="6" name="Slide Number Placeholder 5">
            <a:extLst>
              <a:ext uri="{FF2B5EF4-FFF2-40B4-BE49-F238E27FC236}">
                <a16:creationId xmlns:a16="http://schemas.microsoft.com/office/drawing/2014/main" id="{22340034-1AFD-37E8-8801-B19AE64DD994}"/>
              </a:ext>
            </a:extLst>
          </p:cNvPr>
          <p:cNvSpPr>
            <a:spLocks noGrp="1"/>
          </p:cNvSpPr>
          <p:nvPr>
            <p:ph type="sldNum" sz="quarter" idx="12"/>
          </p:nvPr>
        </p:nvSpPr>
        <p:spPr/>
        <p:txBody>
          <a:bodyPr/>
          <a:lstStyle/>
          <a:p>
            <a:fld id="{2DEC5769-F889-4E14-9524-5B50EE25606F}" type="slidenum">
              <a:rPr lang="en-AU" smtClean="0"/>
              <a:t>23</a:t>
            </a:fld>
            <a:endParaRPr lang="en-AU"/>
          </a:p>
        </p:txBody>
      </p:sp>
      <p:sp>
        <p:nvSpPr>
          <p:cNvPr id="4" name="Rectangle: Rounded Corners 3">
            <a:extLst>
              <a:ext uri="{FF2B5EF4-FFF2-40B4-BE49-F238E27FC236}">
                <a16:creationId xmlns:a16="http://schemas.microsoft.com/office/drawing/2014/main" id="{6E6C27F3-CB87-2FA6-4438-5C055F132EFB}"/>
              </a:ext>
            </a:extLst>
          </p:cNvPr>
          <p:cNvSpPr/>
          <p:nvPr/>
        </p:nvSpPr>
        <p:spPr>
          <a:xfrm>
            <a:off x="2261032" y="733844"/>
            <a:ext cx="4882718" cy="6047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025416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F809-6CD9-3DC7-9170-17D99E37C6DA}"/>
              </a:ext>
            </a:extLst>
          </p:cNvPr>
          <p:cNvSpPr>
            <a:spLocks noGrp="1"/>
          </p:cNvSpPr>
          <p:nvPr>
            <p:ph type="title"/>
          </p:nvPr>
        </p:nvSpPr>
        <p:spPr>
          <a:xfrm>
            <a:off x="1642768" y="809959"/>
            <a:ext cx="5915025" cy="850124"/>
          </a:xfrm>
        </p:spPr>
        <p:txBody>
          <a:bodyPr>
            <a:normAutofit/>
          </a:bodyPr>
          <a:lstStyle/>
          <a:p>
            <a:pPr algn="ctr"/>
            <a:r>
              <a:rPr lang="en-US" sz="2400" b="1" dirty="0">
                <a:solidFill>
                  <a:schemeClr val="accent1">
                    <a:lumMod val="75000"/>
                  </a:schemeClr>
                </a:solidFill>
                <a:latin typeface="+mn-lt"/>
              </a:rPr>
              <a:t>ALTERNATIVES</a:t>
            </a:r>
            <a:endParaRPr lang="en-AU" sz="2400" b="1" dirty="0">
              <a:solidFill>
                <a:schemeClr val="accent1">
                  <a:lumMod val="75000"/>
                </a:schemeClr>
              </a:solidFill>
              <a:latin typeface="+mn-lt"/>
            </a:endParaRPr>
          </a:p>
        </p:txBody>
      </p:sp>
      <p:sp>
        <p:nvSpPr>
          <p:cNvPr id="4" name="Date Placeholder 3">
            <a:extLst>
              <a:ext uri="{FF2B5EF4-FFF2-40B4-BE49-F238E27FC236}">
                <a16:creationId xmlns:a16="http://schemas.microsoft.com/office/drawing/2014/main" id="{7C0C41C5-5EE1-B38A-7B9C-3ABCCC906816}"/>
              </a:ext>
            </a:extLst>
          </p:cNvPr>
          <p:cNvSpPr>
            <a:spLocks noGrp="1"/>
          </p:cNvSpPr>
          <p:nvPr>
            <p:ph type="dt" sz="half" idx="10"/>
          </p:nvPr>
        </p:nvSpPr>
        <p:spPr>
          <a:xfrm>
            <a:off x="1614488" y="5624514"/>
            <a:ext cx="1543050" cy="273844"/>
          </a:xfrm>
        </p:spPr>
        <p:txBody>
          <a:bodyPr>
            <a:normAutofit/>
          </a:bodyPr>
          <a:lstStyle/>
          <a:p>
            <a:pPr>
              <a:spcAft>
                <a:spcPts val="450"/>
              </a:spcAft>
            </a:pPr>
            <a:fld id="{7F4EDC9D-E76A-40A6-AC27-CB80398C77E6}" type="datetime1">
              <a:rPr lang="en-AU" smtClean="0"/>
              <a:pPr>
                <a:spcAft>
                  <a:spcPts val="450"/>
                </a:spcAft>
              </a:pPr>
              <a:t>26/09/2023</a:t>
            </a:fld>
            <a:endParaRPr lang="en-AU"/>
          </a:p>
        </p:txBody>
      </p:sp>
      <p:sp>
        <p:nvSpPr>
          <p:cNvPr id="5" name="Footer Placeholder 4">
            <a:extLst>
              <a:ext uri="{FF2B5EF4-FFF2-40B4-BE49-F238E27FC236}">
                <a16:creationId xmlns:a16="http://schemas.microsoft.com/office/drawing/2014/main" id="{2D6BFC69-4BB3-53CB-297D-64F899CF413C}"/>
              </a:ext>
            </a:extLst>
          </p:cNvPr>
          <p:cNvSpPr>
            <a:spLocks noGrp="1"/>
          </p:cNvSpPr>
          <p:nvPr>
            <p:ph type="ftr" sz="quarter" idx="11"/>
          </p:nvPr>
        </p:nvSpPr>
        <p:spPr>
          <a:xfrm>
            <a:off x="3414713" y="5624514"/>
            <a:ext cx="2314575" cy="273844"/>
          </a:xfrm>
        </p:spPr>
        <p:txBody>
          <a:bodyPr>
            <a:normAutofit/>
          </a:bodyPr>
          <a:lstStyle/>
          <a:p>
            <a:pPr>
              <a:spcAft>
                <a:spcPts val="450"/>
              </a:spcAft>
            </a:pPr>
            <a:r>
              <a:rPr lang="en-AU"/>
              <a:t>Title</a:t>
            </a:r>
          </a:p>
        </p:txBody>
      </p:sp>
      <p:sp>
        <p:nvSpPr>
          <p:cNvPr id="6" name="Slide Number Placeholder 5">
            <a:extLst>
              <a:ext uri="{FF2B5EF4-FFF2-40B4-BE49-F238E27FC236}">
                <a16:creationId xmlns:a16="http://schemas.microsoft.com/office/drawing/2014/main" id="{1F9F9CC0-AEA1-F1B0-0DF3-92EFA421F105}"/>
              </a:ext>
            </a:extLst>
          </p:cNvPr>
          <p:cNvSpPr>
            <a:spLocks noGrp="1"/>
          </p:cNvSpPr>
          <p:nvPr>
            <p:ph type="sldNum" sz="quarter" idx="12"/>
          </p:nvPr>
        </p:nvSpPr>
        <p:spPr>
          <a:xfrm>
            <a:off x="5986463" y="5624514"/>
            <a:ext cx="1543050" cy="273844"/>
          </a:xfrm>
        </p:spPr>
        <p:txBody>
          <a:bodyPr>
            <a:normAutofit/>
          </a:bodyPr>
          <a:lstStyle/>
          <a:p>
            <a:pPr>
              <a:spcAft>
                <a:spcPts val="450"/>
              </a:spcAft>
            </a:pPr>
            <a:fld id="{2DEC5769-F889-4E14-9524-5B50EE25606F}" type="slidenum">
              <a:rPr lang="en-AU" smtClean="0"/>
              <a:pPr>
                <a:spcAft>
                  <a:spcPts val="450"/>
                </a:spcAft>
              </a:pPr>
              <a:t>24</a:t>
            </a:fld>
            <a:endParaRPr lang="en-AU"/>
          </a:p>
        </p:txBody>
      </p:sp>
      <p:graphicFrame>
        <p:nvGraphicFramePr>
          <p:cNvPr id="7" name="Content Placeholder 6">
            <a:extLst>
              <a:ext uri="{FF2B5EF4-FFF2-40B4-BE49-F238E27FC236}">
                <a16:creationId xmlns:a16="http://schemas.microsoft.com/office/drawing/2014/main" id="{0EC08E4C-9C4E-4EDD-A2FF-C85B59C5B350}"/>
              </a:ext>
            </a:extLst>
          </p:cNvPr>
          <p:cNvGraphicFramePr>
            <a:graphicFrameLocks noGrp="1"/>
          </p:cNvGraphicFramePr>
          <p:nvPr>
            <p:ph idx="1"/>
            <p:extLst>
              <p:ext uri="{D42A27DB-BD31-4B8C-83A1-F6EECF244321}">
                <p14:modId xmlns:p14="http://schemas.microsoft.com/office/powerpoint/2010/main" val="1362132942"/>
              </p:ext>
            </p:extLst>
          </p:nvPr>
        </p:nvGraphicFramePr>
        <p:xfrm>
          <a:off x="1244339" y="2592370"/>
          <a:ext cx="6711884" cy="3305987"/>
        </p:xfrm>
        <a:graphic>
          <a:graphicData uri="http://schemas.openxmlformats.org/drawingml/2006/table">
            <a:tbl>
              <a:tblPr firstRow="1" firstCol="1" bandRow="1"/>
              <a:tblGrid>
                <a:gridCol w="1361224">
                  <a:extLst>
                    <a:ext uri="{9D8B030D-6E8A-4147-A177-3AD203B41FA5}">
                      <a16:colId xmlns:a16="http://schemas.microsoft.com/office/drawing/2014/main" val="899681577"/>
                    </a:ext>
                  </a:extLst>
                </a:gridCol>
                <a:gridCol w="885215">
                  <a:extLst>
                    <a:ext uri="{9D8B030D-6E8A-4147-A177-3AD203B41FA5}">
                      <a16:colId xmlns:a16="http://schemas.microsoft.com/office/drawing/2014/main" val="2813698203"/>
                    </a:ext>
                  </a:extLst>
                </a:gridCol>
                <a:gridCol w="1387041">
                  <a:extLst>
                    <a:ext uri="{9D8B030D-6E8A-4147-A177-3AD203B41FA5}">
                      <a16:colId xmlns:a16="http://schemas.microsoft.com/office/drawing/2014/main" val="3309043545"/>
                    </a:ext>
                  </a:extLst>
                </a:gridCol>
                <a:gridCol w="1124026">
                  <a:extLst>
                    <a:ext uri="{9D8B030D-6E8A-4147-A177-3AD203B41FA5}">
                      <a16:colId xmlns:a16="http://schemas.microsoft.com/office/drawing/2014/main" val="1964797279"/>
                    </a:ext>
                  </a:extLst>
                </a:gridCol>
                <a:gridCol w="977189">
                  <a:extLst>
                    <a:ext uri="{9D8B030D-6E8A-4147-A177-3AD203B41FA5}">
                      <a16:colId xmlns:a16="http://schemas.microsoft.com/office/drawing/2014/main" val="1415346723"/>
                    </a:ext>
                  </a:extLst>
                </a:gridCol>
                <a:gridCol w="977189">
                  <a:extLst>
                    <a:ext uri="{9D8B030D-6E8A-4147-A177-3AD203B41FA5}">
                      <a16:colId xmlns:a16="http://schemas.microsoft.com/office/drawing/2014/main" val="3477818039"/>
                    </a:ext>
                  </a:extLst>
                </a:gridCol>
              </a:tblGrid>
              <a:tr h="696944">
                <a:tc>
                  <a:txBody>
                    <a:bodyPr/>
                    <a:lstStyle/>
                    <a:p>
                      <a:pPr algn="l" fontAlgn="t">
                        <a:lnSpc>
                          <a:spcPct val="107000"/>
                        </a:lnSpc>
                        <a:spcBef>
                          <a:spcPts val="0"/>
                        </a:spcBef>
                        <a:spcAft>
                          <a:spcPts val="800"/>
                        </a:spcAft>
                      </a:pPr>
                      <a:r>
                        <a:rPr lang="en-AU"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600" b="0" i="0" u="none" strike="noStrike" dirty="0">
                        <a:effectLst/>
                        <a:latin typeface="Arial" panose="020B0604020202020204" pitchFamily="34" charset="0"/>
                      </a:endParaRPr>
                    </a:p>
                  </a:txBody>
                  <a:tcPr marL="55743" marR="55743" marT="853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 A - Current</a:t>
                      </a:r>
                      <a:endParaRPr lang="en-AU" sz="1600" b="0" i="0" u="none" strike="noStrike" dirty="0">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 B – Current (like for like)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 C - Recommended</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 D – Alternative </a:t>
                      </a:r>
                      <a:endParaRPr lang="en-AU" sz="1600" b="0" i="0" u="none" strike="noStrike">
                        <a:effectLst/>
                        <a:latin typeface="Arial" panose="020B0604020202020204" pitchFamily="34" charset="0"/>
                      </a:endParaRPr>
                    </a:p>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(like for like)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 E – Alternative </a:t>
                      </a:r>
                      <a:endParaRPr lang="en-AU" sz="1600" b="0" i="0" u="none" strike="noStrike">
                        <a:effectLst/>
                        <a:latin typeface="Arial" panose="020B0604020202020204" pitchFamily="34" charset="0"/>
                      </a:endParaRPr>
                    </a:p>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(like for like)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800205624"/>
                  </a:ext>
                </a:extLst>
              </a:tr>
              <a:tr h="229132">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Administration Fee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$657.55</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$998.27</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$597.81</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$701.02</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$1,201.96</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92940563"/>
                  </a:ext>
                </a:extLst>
              </a:tr>
              <a:tr h="411417">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Expense Recovery Fee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AU" sz="1600" b="0" i="0" u="none" strike="noStrike" dirty="0">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134454635"/>
                  </a:ext>
                </a:extLst>
              </a:tr>
              <a:tr h="411417">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Investment Costs (MER)</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$1,904.60</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$2,071.01</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$2,138.85</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$2,458.98</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$2,501.74</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37034520"/>
                  </a:ext>
                </a:extLst>
              </a:tr>
              <a:tr h="229132">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Membership Fee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$528.00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223097888"/>
                  </a:ext>
                </a:extLst>
              </a:tr>
              <a:tr h="411417">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Operational Risk Reserve Levy</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$35.75</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30547"/>
                  </a:ext>
                </a:extLst>
              </a:tr>
              <a:tr h="229132">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Fee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$347.10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$239.66</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$239.66</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$512.00</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$839.66</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90699628"/>
                  </a:ext>
                </a:extLst>
              </a:tr>
              <a:tr h="229132">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Super Admin Fee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$135.68</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$89.55</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$102.55</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93270261"/>
                  </a:ext>
                </a:extLst>
              </a:tr>
              <a:tr h="229132">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Investment Rebate</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63259600"/>
                  </a:ext>
                </a:extLst>
              </a:tr>
              <a:tr h="229132">
                <a:tc>
                  <a:txBody>
                    <a:bodyPr/>
                    <a:lstStyle/>
                    <a:p>
                      <a:pPr algn="l" fontAlgn="ctr">
                        <a:lnSpc>
                          <a:spcPct val="107000"/>
                        </a:lnSpc>
                        <a:spcBef>
                          <a:spcPts val="0"/>
                        </a:spcBef>
                        <a:spcAft>
                          <a:spcPts val="800"/>
                        </a:spcAft>
                      </a:pPr>
                      <a:r>
                        <a:rPr lang="en-AU"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Fees</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ctr">
                        <a:lnSpc>
                          <a:spcPct val="107000"/>
                        </a:lnSpc>
                        <a:spcBef>
                          <a:spcPts val="0"/>
                        </a:spcBef>
                        <a:spcAft>
                          <a:spcPts val="800"/>
                        </a:spcAft>
                      </a:pPr>
                      <a:r>
                        <a:rPr lang="en-GB"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$2,945.00</a:t>
                      </a:r>
                      <a:endParaRPr lang="en-GB"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$3,972.62</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$3,105.87</a:t>
                      </a:r>
                      <a:endParaRPr lang="en-AU" sz="1600" b="0" i="0" u="none" strike="noStrike">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$3,774.55</a:t>
                      </a:r>
                      <a:endParaRPr lang="en-AU" sz="1600" b="0" i="0" u="none" strike="noStrike" dirty="0">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fontAlgn="ctr">
                        <a:lnSpc>
                          <a:spcPct val="107000"/>
                        </a:lnSpc>
                        <a:spcBef>
                          <a:spcPts val="0"/>
                        </a:spcBef>
                        <a:spcAft>
                          <a:spcPts val="800"/>
                        </a:spcAft>
                      </a:pPr>
                      <a:r>
                        <a:rPr lang="en-AU" sz="10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$4,578.36</a:t>
                      </a:r>
                      <a:endParaRPr lang="en-AU" sz="1600" b="0" i="0" u="none" strike="noStrike" dirty="0">
                        <a:effectLst/>
                        <a:latin typeface="Arial" panose="020B0604020202020204" pitchFamily="34" charset="0"/>
                      </a:endParaRPr>
                    </a:p>
                  </a:txBody>
                  <a:tcPr marL="55743" marR="55743" marT="853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77909801"/>
                  </a:ext>
                </a:extLst>
              </a:tr>
            </a:tbl>
          </a:graphicData>
        </a:graphic>
      </p:graphicFrame>
      <p:sp>
        <p:nvSpPr>
          <p:cNvPr id="3" name="Rectangle: Rounded Corners 2">
            <a:extLst>
              <a:ext uri="{FF2B5EF4-FFF2-40B4-BE49-F238E27FC236}">
                <a16:creationId xmlns:a16="http://schemas.microsoft.com/office/drawing/2014/main" id="{E81F59D6-E835-FDE5-227E-065BADEABEA6}"/>
              </a:ext>
            </a:extLst>
          </p:cNvPr>
          <p:cNvSpPr/>
          <p:nvPr/>
        </p:nvSpPr>
        <p:spPr>
          <a:xfrm>
            <a:off x="2158922" y="972517"/>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1A6FAA48-5A19-83A6-254C-8A8A0056F287}"/>
              </a:ext>
            </a:extLst>
          </p:cNvPr>
          <p:cNvSpPr txBox="1"/>
          <p:nvPr/>
        </p:nvSpPr>
        <p:spPr>
          <a:xfrm>
            <a:off x="1614485" y="1497526"/>
            <a:ext cx="6209762" cy="923330"/>
          </a:xfrm>
          <a:prstGeom prst="rect">
            <a:avLst/>
          </a:prstGeom>
          <a:noFill/>
        </p:spPr>
        <p:txBody>
          <a:bodyPr wrap="square">
            <a:spAutoFit/>
          </a:bodyPr>
          <a:lstStyle/>
          <a:p>
            <a:pPr marL="0" indent="0" algn="ctr" eaLnBrk="0" fontAlgn="base" hangingPunct="0">
              <a:lnSpc>
                <a:spcPct val="100000"/>
              </a:lnSpc>
              <a:spcBef>
                <a:spcPct val="0"/>
              </a:spcBef>
              <a:spcAft>
                <a:spcPct val="0"/>
              </a:spcAft>
              <a:buNone/>
            </a:pPr>
            <a:r>
              <a:rPr lang="en-AU" altLang="en-US" dirty="0">
                <a:solidFill>
                  <a:srgbClr val="00B0F0"/>
                </a:solidFill>
                <a:latin typeface="Calibri" panose="020F0502020204030204" pitchFamily="34" charset="0"/>
                <a:cs typeface="Times New Roman" panose="02020603050405020304" pitchFamily="18" charset="0"/>
              </a:rPr>
              <a:t>METHOD USED TO DEMONSTRATE ALTERNATIVES </a:t>
            </a:r>
            <a:endParaRPr lang="en-AU" altLang="en-US" sz="1800" dirty="0">
              <a:solidFill>
                <a:srgbClr val="00B0F0"/>
              </a:solidFill>
              <a:latin typeface="Calibri" panose="020F0502020204030204" pitchFamily="34" charset="0"/>
              <a:cs typeface="Times New Roman" panose="02020603050405020304" pitchFamily="18" charset="0"/>
            </a:endParaRPr>
          </a:p>
          <a:p>
            <a:pPr marL="0" indent="0" algn="ctr" eaLnBrk="0" fontAlgn="base" hangingPunct="0">
              <a:lnSpc>
                <a:spcPct val="100000"/>
              </a:lnSpc>
              <a:spcBef>
                <a:spcPct val="0"/>
              </a:spcBef>
              <a:spcAft>
                <a:spcPct val="0"/>
              </a:spcAft>
              <a:buNone/>
            </a:pPr>
            <a:r>
              <a:rPr lang="en-AU" altLang="en-US" sz="1800" dirty="0">
                <a:latin typeface="Calibri" panose="020F0502020204030204" pitchFamily="34" charset="0"/>
                <a:cs typeface="Times New Roman" panose="02020603050405020304" pitchFamily="18" charset="0"/>
              </a:rPr>
              <a:t>The research of these alternatives can be demonstrated in the SOA as per the table below.</a:t>
            </a:r>
          </a:p>
        </p:txBody>
      </p:sp>
    </p:spTree>
    <p:extLst>
      <p:ext uri="{BB962C8B-B14F-4D97-AF65-F5344CB8AC3E}">
        <p14:creationId xmlns:p14="http://schemas.microsoft.com/office/powerpoint/2010/main" val="286982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14A1-3704-4968-B50B-89BB241C936A}"/>
              </a:ext>
            </a:extLst>
          </p:cNvPr>
          <p:cNvSpPr>
            <a:spLocks noGrp="1"/>
          </p:cNvSpPr>
          <p:nvPr>
            <p:ph type="title"/>
          </p:nvPr>
        </p:nvSpPr>
        <p:spPr>
          <a:xfrm>
            <a:off x="2263255" y="1101776"/>
            <a:ext cx="4617490" cy="558800"/>
          </a:xfrm>
        </p:spPr>
        <p:txBody>
          <a:bodyPr>
            <a:noAutofit/>
          </a:bodyPr>
          <a:lstStyle/>
          <a:p>
            <a:pPr algn="ctr"/>
            <a:r>
              <a:rPr lang="en-AU" sz="5400" b="1" dirty="0">
                <a:solidFill>
                  <a:schemeClr val="accent5">
                    <a:lumMod val="50000"/>
                  </a:schemeClr>
                </a:solidFill>
              </a:rPr>
              <a:t>Question Time</a:t>
            </a:r>
            <a:endParaRPr lang="en-AU" sz="5000" b="1" dirty="0"/>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25</a:t>
            </a:fld>
            <a:endParaRPr lang="en-AU"/>
          </a:p>
        </p:txBody>
      </p:sp>
      <p:pic>
        <p:nvPicPr>
          <p:cNvPr id="8" name="Picture 7">
            <a:extLst>
              <a:ext uri="{FF2B5EF4-FFF2-40B4-BE49-F238E27FC236}">
                <a16:creationId xmlns:a16="http://schemas.microsoft.com/office/drawing/2014/main" id="{53198A6D-56F7-4283-85AB-21BD673517AB}"/>
              </a:ext>
            </a:extLst>
          </p:cNvPr>
          <p:cNvPicPr>
            <a:picLocks noChangeAspect="1"/>
          </p:cNvPicPr>
          <p:nvPr/>
        </p:nvPicPr>
        <p:blipFill>
          <a:blip r:embed="rId2"/>
          <a:stretch>
            <a:fillRect/>
          </a:stretch>
        </p:blipFill>
        <p:spPr>
          <a:xfrm>
            <a:off x="2933376" y="2088948"/>
            <a:ext cx="3277248" cy="3667276"/>
          </a:xfrm>
          <a:prstGeom prst="rect">
            <a:avLst/>
          </a:prstGeom>
        </p:spPr>
      </p:pic>
      <p:sp>
        <p:nvSpPr>
          <p:cNvPr id="7" name="Footer Placeholder 4">
            <a:extLst>
              <a:ext uri="{FF2B5EF4-FFF2-40B4-BE49-F238E27FC236}">
                <a16:creationId xmlns:a16="http://schemas.microsoft.com/office/drawing/2014/main" id="{02E167C5-2B76-493D-9BC8-502229C315C0}"/>
              </a:ext>
            </a:extLst>
          </p:cNvPr>
          <p:cNvSpPr>
            <a:spLocks noGrp="1"/>
          </p:cNvSpPr>
          <p:nvPr>
            <p:ph type="ftr" sz="quarter" idx="11"/>
          </p:nvPr>
        </p:nvSpPr>
        <p:spPr>
          <a:xfrm>
            <a:off x="6009773" y="6501565"/>
            <a:ext cx="2415339" cy="365125"/>
          </a:xfrm>
        </p:spPr>
        <p:txBody>
          <a:bodyPr/>
          <a:lstStyle/>
          <a:p>
            <a:r>
              <a:rPr lang="en-AU" dirty="0">
                <a:solidFill>
                  <a:srgbClr val="74B3DE"/>
                </a:solidFill>
              </a:rPr>
              <a:t>WEBINAR TITLE &amp; DATE</a:t>
            </a:r>
          </a:p>
        </p:txBody>
      </p:sp>
    </p:spTree>
    <p:extLst>
      <p:ext uri="{BB962C8B-B14F-4D97-AF65-F5344CB8AC3E}">
        <p14:creationId xmlns:p14="http://schemas.microsoft.com/office/powerpoint/2010/main" val="399849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F2C5-7121-42CE-A437-D84B028CECB3}"/>
              </a:ext>
            </a:extLst>
          </p:cNvPr>
          <p:cNvSpPr>
            <a:spLocks noGrp="1"/>
          </p:cNvSpPr>
          <p:nvPr>
            <p:ph idx="1"/>
          </p:nvPr>
        </p:nvSpPr>
        <p:spPr>
          <a:xfrm>
            <a:off x="656846" y="1427585"/>
            <a:ext cx="7830308" cy="5430415"/>
          </a:xfrm>
        </p:spPr>
        <p:txBody>
          <a:bodyPr>
            <a:normAutofit fontScale="32500" lnSpcReduction="20000"/>
          </a:bodyPr>
          <a:lstStyle/>
          <a:p>
            <a:pPr marL="0" indent="0">
              <a:lnSpc>
                <a:spcPct val="107000"/>
              </a:lnSpc>
              <a:spcAft>
                <a:spcPts val="800"/>
              </a:spcAft>
              <a:buNone/>
            </a:pPr>
            <a:r>
              <a:rPr lang="en-US" sz="3200" dirty="0">
                <a:solidFill>
                  <a:srgbClr val="37507B"/>
                </a:solidFill>
              </a:rPr>
              <a:t>AML – Digital Identification </a:t>
            </a:r>
          </a:p>
          <a:p>
            <a:pPr>
              <a:lnSpc>
                <a:spcPct val="107000"/>
              </a:lnSpc>
              <a:spcAft>
                <a:spcPts val="800"/>
              </a:spcAft>
            </a:pPr>
            <a:r>
              <a:rPr lang="en-US" sz="2800" dirty="0"/>
              <a:t>Holley </a:t>
            </a:r>
            <a:r>
              <a:rPr lang="en-US" sz="2800" dirty="0" err="1"/>
              <a:t>Nethercote</a:t>
            </a:r>
            <a:r>
              <a:rPr lang="en-US" sz="2800" dirty="0"/>
              <a:t> has provided us guidance on the use of Digital Identification</a:t>
            </a:r>
          </a:p>
          <a:p>
            <a:pPr>
              <a:lnSpc>
                <a:spcPct val="107000"/>
              </a:lnSpc>
              <a:spcAft>
                <a:spcPts val="800"/>
              </a:spcAft>
            </a:pPr>
            <a:r>
              <a:rPr lang="en-US" sz="2800" dirty="0"/>
              <a:t>You can use a Digital Identification provider to assist with client ID verification</a:t>
            </a:r>
          </a:p>
          <a:p>
            <a:pPr>
              <a:lnSpc>
                <a:spcPct val="107000"/>
              </a:lnSpc>
              <a:spcAft>
                <a:spcPts val="800"/>
              </a:spcAft>
            </a:pPr>
            <a:r>
              <a:rPr lang="en-US" sz="2800" dirty="0"/>
              <a:t>It does not eliminate the need to complete the AML FSC ID Form</a:t>
            </a:r>
          </a:p>
          <a:p>
            <a:pPr>
              <a:lnSpc>
                <a:spcPct val="107000"/>
              </a:lnSpc>
              <a:spcAft>
                <a:spcPts val="800"/>
              </a:spcAft>
            </a:pPr>
            <a:r>
              <a:rPr lang="en-US" sz="2800" dirty="0"/>
              <a:t>You still </a:t>
            </a:r>
            <a:r>
              <a:rPr lang="en-US" sz="2800" u="sng" dirty="0"/>
              <a:t>cannot</a:t>
            </a:r>
            <a:r>
              <a:rPr lang="en-US" sz="2800" dirty="0"/>
              <a:t> verify ID virtually</a:t>
            </a:r>
          </a:p>
          <a:p>
            <a:pPr>
              <a:lnSpc>
                <a:spcPct val="107000"/>
              </a:lnSpc>
              <a:spcAft>
                <a:spcPts val="800"/>
              </a:spcAft>
            </a:pPr>
            <a:r>
              <a:rPr lang="en-US" sz="2800" dirty="0"/>
              <a:t>You </a:t>
            </a:r>
            <a:r>
              <a:rPr lang="en-US" sz="2800" u="sng" dirty="0"/>
              <a:t>cannot</a:t>
            </a:r>
            <a:r>
              <a:rPr lang="en-US" sz="2800" dirty="0"/>
              <a:t> use the Digital Identification document to certify ID</a:t>
            </a:r>
          </a:p>
          <a:p>
            <a:pPr>
              <a:lnSpc>
                <a:spcPct val="107000"/>
              </a:lnSpc>
              <a:spcAft>
                <a:spcPts val="800"/>
              </a:spcAft>
            </a:pPr>
            <a:r>
              <a:rPr lang="en-US" sz="2800" dirty="0"/>
              <a:t>Digital Identification is being used by some providers as an alternative to certified ID</a:t>
            </a:r>
          </a:p>
          <a:p>
            <a:pPr marL="0" indent="0">
              <a:lnSpc>
                <a:spcPct val="107000"/>
              </a:lnSpc>
              <a:spcAft>
                <a:spcPts val="800"/>
              </a:spcAft>
              <a:buNone/>
            </a:pPr>
            <a:r>
              <a:rPr lang="en-US" sz="3100" dirty="0">
                <a:solidFill>
                  <a:srgbClr val="37507B"/>
                </a:solidFill>
              </a:rPr>
              <a:t>Experience Pathway</a:t>
            </a:r>
          </a:p>
          <a:p>
            <a:pPr>
              <a:lnSpc>
                <a:spcPct val="107000"/>
              </a:lnSpc>
              <a:spcAft>
                <a:spcPts val="800"/>
              </a:spcAft>
            </a:pPr>
            <a:r>
              <a:rPr lang="en-US" dirty="0"/>
              <a:t>Passed through Parliament recently</a:t>
            </a:r>
          </a:p>
          <a:p>
            <a:pPr>
              <a:lnSpc>
                <a:spcPct val="107000"/>
              </a:lnSpc>
              <a:spcAft>
                <a:spcPts val="800"/>
              </a:spcAft>
            </a:pPr>
            <a:r>
              <a:rPr lang="en-US" dirty="0"/>
              <a:t>Partnering with Kaplan will assist us in assessing eligibility</a:t>
            </a:r>
          </a:p>
          <a:p>
            <a:pPr>
              <a:lnSpc>
                <a:spcPct val="107000"/>
              </a:lnSpc>
              <a:spcAft>
                <a:spcPts val="800"/>
              </a:spcAft>
            </a:pPr>
            <a:r>
              <a:rPr lang="en-US" dirty="0"/>
              <a:t>We will need to wait for ASIC to release a reg. guide for more detail</a:t>
            </a:r>
          </a:p>
          <a:p>
            <a:pPr marL="0" indent="0">
              <a:lnSpc>
                <a:spcPct val="107000"/>
              </a:lnSpc>
              <a:spcAft>
                <a:spcPts val="800"/>
              </a:spcAft>
              <a:buNone/>
            </a:pPr>
            <a:r>
              <a:rPr lang="en-US" sz="3100" dirty="0">
                <a:solidFill>
                  <a:srgbClr val="37507B"/>
                </a:solidFill>
              </a:rPr>
              <a:t>QAR </a:t>
            </a:r>
          </a:p>
          <a:p>
            <a:pPr>
              <a:lnSpc>
                <a:spcPct val="107000"/>
              </a:lnSpc>
              <a:spcAft>
                <a:spcPts val="800"/>
              </a:spcAft>
            </a:pPr>
            <a:r>
              <a:rPr lang="en-US" dirty="0"/>
              <a:t>No recent updates and we don’t expect anything to take place this year but most likely mid 2024</a:t>
            </a:r>
          </a:p>
          <a:p>
            <a:pPr>
              <a:lnSpc>
                <a:spcPct val="107000"/>
              </a:lnSpc>
              <a:spcAft>
                <a:spcPts val="800"/>
              </a:spcAft>
            </a:pPr>
            <a:r>
              <a:rPr lang="en-US" dirty="0"/>
              <a:t>We still believe FDS’ will go</a:t>
            </a:r>
          </a:p>
          <a:p>
            <a:pPr>
              <a:lnSpc>
                <a:spcPct val="107000"/>
              </a:lnSpc>
              <a:spcAft>
                <a:spcPts val="800"/>
              </a:spcAft>
            </a:pPr>
            <a:r>
              <a:rPr lang="en-US" dirty="0"/>
              <a:t>Changes to SOA’s</a:t>
            </a:r>
          </a:p>
          <a:p>
            <a:pPr marL="0" indent="0">
              <a:lnSpc>
                <a:spcPct val="107000"/>
              </a:lnSpc>
              <a:spcAft>
                <a:spcPts val="800"/>
              </a:spcAft>
              <a:buNone/>
            </a:pPr>
            <a:endParaRPr lang="en-US" sz="1200" dirty="0"/>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
        <p:nvSpPr>
          <p:cNvPr id="5" name="Footer Placeholder 4">
            <a:extLst>
              <a:ext uri="{FF2B5EF4-FFF2-40B4-BE49-F238E27FC236}">
                <a16:creationId xmlns:a16="http://schemas.microsoft.com/office/drawing/2014/main" id="{5BB91B75-0CE6-4F0C-AD3D-6FEC8CB23CB0}"/>
              </a:ext>
            </a:extLst>
          </p:cNvPr>
          <p:cNvSpPr>
            <a:spLocks noGrp="1"/>
          </p:cNvSpPr>
          <p:nvPr>
            <p:ph type="ftr" sz="quarter" idx="11"/>
          </p:nvPr>
        </p:nvSpPr>
        <p:spPr/>
        <p:txBody>
          <a:bodyPr/>
          <a:lstStyle/>
          <a:p>
            <a:r>
              <a:rPr lang="en-AU" dirty="0">
                <a:solidFill>
                  <a:srgbClr val="74B3DE"/>
                </a:solidFill>
              </a:rPr>
              <a:t>Compliance – It’s Kind Of A Big Deal</a:t>
            </a:r>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3</a:t>
            </a:fld>
            <a:endParaRPr lang="en-AU"/>
          </a:p>
        </p:txBody>
      </p:sp>
      <p:sp>
        <p:nvSpPr>
          <p:cNvPr id="9" name="TextBox 8">
            <a:extLst>
              <a:ext uri="{FF2B5EF4-FFF2-40B4-BE49-F238E27FC236}">
                <a16:creationId xmlns:a16="http://schemas.microsoft.com/office/drawing/2014/main" id="{A5715E5D-53C0-4048-B026-5565E334994A}"/>
              </a:ext>
            </a:extLst>
          </p:cNvPr>
          <p:cNvSpPr txBox="1"/>
          <p:nvPr/>
        </p:nvSpPr>
        <p:spPr>
          <a:xfrm>
            <a:off x="1807661" y="902577"/>
            <a:ext cx="4882719" cy="461665"/>
          </a:xfrm>
          <a:prstGeom prst="rect">
            <a:avLst/>
          </a:prstGeom>
          <a:noFill/>
        </p:spPr>
        <p:txBody>
          <a:bodyPr wrap="square" rtlCol="0">
            <a:spAutoFit/>
          </a:bodyPr>
          <a:lstStyle/>
          <a:p>
            <a:pPr algn="ctr"/>
            <a:r>
              <a:rPr lang="en-AU" sz="2400" dirty="0">
                <a:solidFill>
                  <a:schemeClr val="accent1">
                    <a:lumMod val="75000"/>
                  </a:schemeClr>
                </a:solidFill>
              </a:rPr>
              <a:t>License &amp; Industry Update</a:t>
            </a:r>
          </a:p>
        </p:txBody>
      </p:sp>
      <p:sp>
        <p:nvSpPr>
          <p:cNvPr id="12" name="Rectangle: Rounded Corners 11">
            <a:extLst>
              <a:ext uri="{FF2B5EF4-FFF2-40B4-BE49-F238E27FC236}">
                <a16:creationId xmlns:a16="http://schemas.microsoft.com/office/drawing/2014/main" id="{D8084473-4EE4-4248-B8A7-5DB18EA09E20}"/>
              </a:ext>
            </a:extLst>
          </p:cNvPr>
          <p:cNvSpPr/>
          <p:nvPr/>
        </p:nvSpPr>
        <p:spPr>
          <a:xfrm>
            <a:off x="1650240" y="839234"/>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48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F2C5-7121-42CE-A437-D84B028CECB3}"/>
              </a:ext>
            </a:extLst>
          </p:cNvPr>
          <p:cNvSpPr>
            <a:spLocks noGrp="1"/>
          </p:cNvSpPr>
          <p:nvPr>
            <p:ph idx="1"/>
          </p:nvPr>
        </p:nvSpPr>
        <p:spPr>
          <a:xfrm>
            <a:off x="656846" y="1649690"/>
            <a:ext cx="7830308" cy="4950285"/>
          </a:xfrm>
        </p:spPr>
        <p:txBody>
          <a:bodyPr>
            <a:normAutofit fontScale="70000" lnSpcReduction="20000"/>
          </a:bodyPr>
          <a:lstStyle/>
          <a:p>
            <a:pPr marL="0" indent="0">
              <a:lnSpc>
                <a:spcPct val="107000"/>
              </a:lnSpc>
              <a:spcAft>
                <a:spcPts val="800"/>
              </a:spcAft>
              <a:buNone/>
            </a:pPr>
            <a:r>
              <a:rPr lang="en-US" sz="1800" dirty="0">
                <a:solidFill>
                  <a:srgbClr val="37507B"/>
                </a:solidFill>
              </a:rPr>
              <a:t>ASIC Levy</a:t>
            </a:r>
          </a:p>
          <a:p>
            <a:pPr>
              <a:lnSpc>
                <a:spcPct val="107000"/>
              </a:lnSpc>
              <a:spcAft>
                <a:spcPts val="800"/>
              </a:spcAft>
            </a:pPr>
            <a:r>
              <a:rPr lang="en-US" sz="1600" dirty="0"/>
              <a:t>Lobbying to the AIOFP unfortunately hasn’t yielded a successful outcome to have the cap reinstated</a:t>
            </a:r>
          </a:p>
          <a:p>
            <a:pPr>
              <a:lnSpc>
                <a:spcPct val="107000"/>
              </a:lnSpc>
              <a:spcAft>
                <a:spcPts val="800"/>
              </a:spcAft>
            </a:pPr>
            <a:r>
              <a:rPr lang="en-US" sz="1600" dirty="0"/>
              <a:t>5 payments over 5 months</a:t>
            </a:r>
          </a:p>
          <a:p>
            <a:pPr marL="0" indent="0">
              <a:lnSpc>
                <a:spcPct val="107000"/>
              </a:lnSpc>
              <a:spcAft>
                <a:spcPts val="800"/>
              </a:spcAft>
              <a:buNone/>
            </a:pPr>
            <a:r>
              <a:rPr lang="en-US" sz="1800" dirty="0">
                <a:solidFill>
                  <a:srgbClr val="37507B"/>
                </a:solidFill>
              </a:rPr>
              <a:t>Complaints</a:t>
            </a:r>
          </a:p>
          <a:p>
            <a:pPr>
              <a:lnSpc>
                <a:spcPct val="107000"/>
              </a:lnSpc>
              <a:spcAft>
                <a:spcPts val="800"/>
              </a:spcAft>
            </a:pPr>
            <a:r>
              <a:rPr lang="en-US" sz="1600" dirty="0"/>
              <a:t>Recent complaints have seen clients complain about lack of service and monitoring of portfolios</a:t>
            </a:r>
          </a:p>
          <a:p>
            <a:pPr>
              <a:lnSpc>
                <a:spcPct val="107000"/>
              </a:lnSpc>
              <a:spcAft>
                <a:spcPts val="800"/>
              </a:spcAft>
            </a:pPr>
            <a:r>
              <a:rPr lang="en-US" sz="1600" dirty="0"/>
              <a:t>If client is not ongoing advice, ensure the client is clear what the impacts may be</a:t>
            </a:r>
          </a:p>
          <a:p>
            <a:pPr marL="0" indent="0">
              <a:lnSpc>
                <a:spcPct val="107000"/>
              </a:lnSpc>
              <a:spcAft>
                <a:spcPts val="800"/>
              </a:spcAft>
              <a:buNone/>
            </a:pPr>
            <a:endParaRPr lang="en-US" sz="1600" dirty="0"/>
          </a:p>
          <a:p>
            <a:pPr marL="0" indent="0">
              <a:lnSpc>
                <a:spcPct val="107000"/>
              </a:lnSpc>
              <a:spcAft>
                <a:spcPts val="800"/>
              </a:spcAft>
              <a:buNone/>
            </a:pPr>
            <a:r>
              <a:rPr lang="en-US" sz="1800" dirty="0">
                <a:solidFill>
                  <a:srgbClr val="37507B"/>
                </a:solidFill>
              </a:rPr>
              <a:t>Breaches</a:t>
            </a:r>
          </a:p>
          <a:p>
            <a:pPr>
              <a:lnSpc>
                <a:spcPct val="107000"/>
              </a:lnSpc>
              <a:spcAft>
                <a:spcPts val="800"/>
              </a:spcAft>
            </a:pPr>
            <a:r>
              <a:rPr lang="en-AU" sz="1600" dirty="0"/>
              <a:t>ASIC has flagged its intention to conduct a targeted surveillance of licensees </a:t>
            </a:r>
          </a:p>
          <a:p>
            <a:pPr>
              <a:lnSpc>
                <a:spcPct val="107000"/>
              </a:lnSpc>
              <a:spcAft>
                <a:spcPts val="800"/>
              </a:spcAft>
            </a:pPr>
            <a:r>
              <a:rPr lang="en-US" sz="1600" dirty="0"/>
              <a:t>Ensure you report to us, and we will decide how it progresses</a:t>
            </a:r>
          </a:p>
          <a:p>
            <a:pPr marL="0" indent="0">
              <a:lnSpc>
                <a:spcPct val="107000"/>
              </a:lnSpc>
              <a:spcAft>
                <a:spcPts val="800"/>
              </a:spcAft>
              <a:buNone/>
            </a:pPr>
            <a:r>
              <a:rPr lang="en-US" sz="1800" dirty="0">
                <a:solidFill>
                  <a:srgbClr val="37507B"/>
                </a:solidFill>
              </a:rPr>
              <a:t>ROA/SOA and Text Updates</a:t>
            </a:r>
          </a:p>
          <a:p>
            <a:pPr>
              <a:lnSpc>
                <a:spcPct val="107000"/>
              </a:lnSpc>
              <a:spcAft>
                <a:spcPts val="800"/>
              </a:spcAft>
            </a:pPr>
            <a:r>
              <a:rPr lang="en-US" sz="1600" dirty="0"/>
              <a:t>Recent changes come off the back of Fourth Line feedback</a:t>
            </a:r>
          </a:p>
          <a:p>
            <a:pPr>
              <a:lnSpc>
                <a:spcPct val="107000"/>
              </a:lnSpc>
              <a:spcAft>
                <a:spcPts val="800"/>
              </a:spcAft>
            </a:pPr>
            <a:r>
              <a:rPr lang="en-US" sz="1600" dirty="0"/>
              <a:t>ROA - Scoping</a:t>
            </a:r>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
        <p:nvSpPr>
          <p:cNvPr id="5" name="Footer Placeholder 4">
            <a:extLst>
              <a:ext uri="{FF2B5EF4-FFF2-40B4-BE49-F238E27FC236}">
                <a16:creationId xmlns:a16="http://schemas.microsoft.com/office/drawing/2014/main" id="{5BB91B75-0CE6-4F0C-AD3D-6FEC8CB23CB0}"/>
              </a:ext>
            </a:extLst>
          </p:cNvPr>
          <p:cNvSpPr>
            <a:spLocks noGrp="1"/>
          </p:cNvSpPr>
          <p:nvPr>
            <p:ph type="ftr" sz="quarter" idx="11"/>
          </p:nvPr>
        </p:nvSpPr>
        <p:spPr/>
        <p:txBody>
          <a:bodyPr/>
          <a:lstStyle/>
          <a:p>
            <a:r>
              <a:rPr lang="en-AU" dirty="0">
                <a:solidFill>
                  <a:srgbClr val="74B3DE"/>
                </a:solidFill>
              </a:rPr>
              <a:t>Compliance – It’s Kind Of A Big Deal</a:t>
            </a:r>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4</a:t>
            </a:fld>
            <a:endParaRPr lang="en-AU"/>
          </a:p>
        </p:txBody>
      </p:sp>
      <p:sp>
        <p:nvSpPr>
          <p:cNvPr id="9" name="TextBox 8">
            <a:extLst>
              <a:ext uri="{FF2B5EF4-FFF2-40B4-BE49-F238E27FC236}">
                <a16:creationId xmlns:a16="http://schemas.microsoft.com/office/drawing/2014/main" id="{A5715E5D-53C0-4048-B026-5565E334994A}"/>
              </a:ext>
            </a:extLst>
          </p:cNvPr>
          <p:cNvSpPr txBox="1"/>
          <p:nvPr/>
        </p:nvSpPr>
        <p:spPr>
          <a:xfrm>
            <a:off x="1772786" y="942233"/>
            <a:ext cx="4882719" cy="461665"/>
          </a:xfrm>
          <a:prstGeom prst="rect">
            <a:avLst/>
          </a:prstGeom>
          <a:noFill/>
        </p:spPr>
        <p:txBody>
          <a:bodyPr wrap="square" rtlCol="0">
            <a:spAutoFit/>
          </a:bodyPr>
          <a:lstStyle/>
          <a:p>
            <a:pPr algn="ctr"/>
            <a:r>
              <a:rPr lang="en-AU" sz="2400" dirty="0">
                <a:solidFill>
                  <a:schemeClr val="accent1">
                    <a:lumMod val="75000"/>
                  </a:schemeClr>
                </a:solidFill>
              </a:rPr>
              <a:t>License &amp; Industry Update</a:t>
            </a:r>
          </a:p>
        </p:txBody>
      </p:sp>
      <p:sp>
        <p:nvSpPr>
          <p:cNvPr id="12" name="Rectangle: Rounded Corners 11">
            <a:extLst>
              <a:ext uri="{FF2B5EF4-FFF2-40B4-BE49-F238E27FC236}">
                <a16:creationId xmlns:a16="http://schemas.microsoft.com/office/drawing/2014/main" id="{D8084473-4EE4-4248-B8A7-5DB18EA09E20}"/>
              </a:ext>
            </a:extLst>
          </p:cNvPr>
          <p:cNvSpPr/>
          <p:nvPr/>
        </p:nvSpPr>
        <p:spPr>
          <a:xfrm>
            <a:off x="1772787" y="878890"/>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341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F2C5-7121-42CE-A437-D84B028CECB3}"/>
              </a:ext>
            </a:extLst>
          </p:cNvPr>
          <p:cNvSpPr>
            <a:spLocks noGrp="1"/>
          </p:cNvSpPr>
          <p:nvPr>
            <p:ph idx="1"/>
          </p:nvPr>
        </p:nvSpPr>
        <p:spPr>
          <a:xfrm>
            <a:off x="656846" y="1734532"/>
            <a:ext cx="7830308" cy="5132158"/>
          </a:xfrm>
        </p:spPr>
        <p:txBody>
          <a:bodyPr>
            <a:normAutofit fontScale="77500" lnSpcReduction="20000"/>
          </a:bodyPr>
          <a:lstStyle/>
          <a:p>
            <a:pPr marL="0" indent="0">
              <a:lnSpc>
                <a:spcPct val="107000"/>
              </a:lnSpc>
              <a:spcAft>
                <a:spcPts val="800"/>
              </a:spcAft>
              <a:buNone/>
            </a:pPr>
            <a:r>
              <a:rPr lang="en-US" sz="1400" dirty="0">
                <a:solidFill>
                  <a:srgbClr val="37507B"/>
                </a:solidFill>
              </a:rPr>
              <a:t>Time Critical Advice</a:t>
            </a:r>
          </a:p>
          <a:p>
            <a:pPr>
              <a:lnSpc>
                <a:spcPct val="107000"/>
              </a:lnSpc>
              <a:spcAft>
                <a:spcPts val="800"/>
              </a:spcAft>
            </a:pPr>
            <a:r>
              <a:rPr lang="en-US" sz="1200" dirty="0"/>
              <a:t>Must be approved by compliance</a:t>
            </a:r>
          </a:p>
          <a:p>
            <a:pPr>
              <a:lnSpc>
                <a:spcPct val="107000"/>
              </a:lnSpc>
              <a:spcAft>
                <a:spcPts val="800"/>
              </a:spcAft>
            </a:pPr>
            <a:r>
              <a:rPr lang="en-US" sz="1200" dirty="0"/>
              <a:t>Very limited instances where TCA can be used</a:t>
            </a:r>
          </a:p>
          <a:p>
            <a:pPr marL="0" indent="0">
              <a:lnSpc>
                <a:spcPct val="107000"/>
              </a:lnSpc>
              <a:spcAft>
                <a:spcPts val="800"/>
              </a:spcAft>
              <a:buNone/>
            </a:pPr>
            <a:r>
              <a:rPr lang="en-US" sz="1400" dirty="0">
                <a:solidFill>
                  <a:srgbClr val="37507B"/>
                </a:solidFill>
              </a:rPr>
              <a:t>Referral Relationships</a:t>
            </a:r>
          </a:p>
          <a:p>
            <a:pPr>
              <a:lnSpc>
                <a:spcPct val="107000"/>
              </a:lnSpc>
              <a:spcAft>
                <a:spcPts val="800"/>
              </a:spcAft>
            </a:pPr>
            <a:r>
              <a:rPr lang="en-AU" sz="1200" dirty="0"/>
              <a:t>If you are participating in a referral relationship it must be disclosed in your FSG and SOA</a:t>
            </a:r>
          </a:p>
          <a:p>
            <a:pPr>
              <a:lnSpc>
                <a:spcPct val="107000"/>
              </a:lnSpc>
              <a:spcAft>
                <a:spcPts val="800"/>
              </a:spcAft>
            </a:pPr>
            <a:r>
              <a:rPr lang="en-AU" sz="1200" dirty="0"/>
              <a:t>Reach out to your Compliance Manager</a:t>
            </a:r>
          </a:p>
          <a:p>
            <a:pPr>
              <a:lnSpc>
                <a:spcPct val="107000"/>
              </a:lnSpc>
              <a:spcAft>
                <a:spcPts val="800"/>
              </a:spcAft>
            </a:pPr>
            <a:r>
              <a:rPr lang="en-AU" sz="1200" dirty="0"/>
              <a:t>Referral Agreement required</a:t>
            </a:r>
          </a:p>
          <a:p>
            <a:pPr marL="0" indent="0">
              <a:lnSpc>
                <a:spcPct val="107000"/>
              </a:lnSpc>
              <a:spcAft>
                <a:spcPts val="800"/>
              </a:spcAft>
              <a:buNone/>
            </a:pPr>
            <a:r>
              <a:rPr lang="en-US" sz="1400" dirty="0">
                <a:solidFill>
                  <a:srgbClr val="37507B"/>
                </a:solidFill>
              </a:rPr>
              <a:t>Wholesale Advice</a:t>
            </a:r>
          </a:p>
          <a:p>
            <a:pPr>
              <a:lnSpc>
                <a:spcPct val="107000"/>
              </a:lnSpc>
              <a:spcAft>
                <a:spcPts val="800"/>
              </a:spcAft>
            </a:pPr>
            <a:r>
              <a:rPr lang="en-AU" sz="1200" dirty="0"/>
              <a:t>New Wholesale policy being developed</a:t>
            </a:r>
            <a:endParaRPr lang="en-US" sz="1200" dirty="0">
              <a:solidFill>
                <a:srgbClr val="37507B"/>
              </a:solidFill>
            </a:endParaRPr>
          </a:p>
          <a:p>
            <a:pPr>
              <a:lnSpc>
                <a:spcPct val="107000"/>
              </a:lnSpc>
              <a:spcAft>
                <a:spcPts val="800"/>
              </a:spcAft>
            </a:pPr>
            <a:r>
              <a:rPr lang="en-AU" sz="1200" dirty="0"/>
              <a:t>Must give Retail Advice when treating the client as Wholesale is not appropriate</a:t>
            </a:r>
          </a:p>
          <a:p>
            <a:pPr marL="0" indent="0">
              <a:lnSpc>
                <a:spcPct val="107000"/>
              </a:lnSpc>
              <a:spcAft>
                <a:spcPts val="800"/>
              </a:spcAft>
              <a:buNone/>
            </a:pPr>
            <a:r>
              <a:rPr lang="en-US" sz="1400" dirty="0">
                <a:solidFill>
                  <a:srgbClr val="37507B"/>
                </a:solidFill>
              </a:rPr>
              <a:t>CPD Points</a:t>
            </a:r>
          </a:p>
          <a:p>
            <a:pPr>
              <a:lnSpc>
                <a:spcPct val="107000"/>
              </a:lnSpc>
              <a:spcAft>
                <a:spcPts val="800"/>
              </a:spcAft>
            </a:pPr>
            <a:r>
              <a:rPr lang="en-AU" sz="1200" dirty="0"/>
              <a:t>Expectation is that you are a quarter of the way through your requirements</a:t>
            </a:r>
          </a:p>
          <a:p>
            <a:pPr marL="0" indent="0">
              <a:lnSpc>
                <a:spcPct val="107000"/>
              </a:lnSpc>
              <a:spcAft>
                <a:spcPts val="800"/>
              </a:spcAft>
              <a:buNone/>
            </a:pPr>
            <a:r>
              <a:rPr lang="en-US" sz="1400" dirty="0">
                <a:solidFill>
                  <a:srgbClr val="37507B"/>
                </a:solidFill>
              </a:rPr>
              <a:t>PD Day</a:t>
            </a:r>
          </a:p>
          <a:p>
            <a:pPr>
              <a:lnSpc>
                <a:spcPct val="107000"/>
              </a:lnSpc>
              <a:spcAft>
                <a:spcPts val="800"/>
              </a:spcAft>
            </a:pPr>
            <a:r>
              <a:rPr lang="en-AU" sz="1200" dirty="0"/>
              <a:t>Registrations open</a:t>
            </a:r>
          </a:p>
          <a:p>
            <a:pPr marL="0" indent="0">
              <a:lnSpc>
                <a:spcPct val="107000"/>
              </a:lnSpc>
              <a:spcAft>
                <a:spcPts val="800"/>
              </a:spcAft>
              <a:buNone/>
            </a:pPr>
            <a:endParaRPr lang="en-US" sz="1200" dirty="0"/>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
        <p:nvSpPr>
          <p:cNvPr id="5" name="Footer Placeholder 4">
            <a:extLst>
              <a:ext uri="{FF2B5EF4-FFF2-40B4-BE49-F238E27FC236}">
                <a16:creationId xmlns:a16="http://schemas.microsoft.com/office/drawing/2014/main" id="{5BB91B75-0CE6-4F0C-AD3D-6FEC8CB23CB0}"/>
              </a:ext>
            </a:extLst>
          </p:cNvPr>
          <p:cNvSpPr>
            <a:spLocks noGrp="1"/>
          </p:cNvSpPr>
          <p:nvPr>
            <p:ph type="ftr" sz="quarter" idx="11"/>
          </p:nvPr>
        </p:nvSpPr>
        <p:spPr/>
        <p:txBody>
          <a:bodyPr/>
          <a:lstStyle/>
          <a:p>
            <a:r>
              <a:rPr lang="en-AU" dirty="0">
                <a:solidFill>
                  <a:srgbClr val="74B3DE"/>
                </a:solidFill>
              </a:rPr>
              <a:t>Compliance – It’s Kind Of A Big Deal</a:t>
            </a:r>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5</a:t>
            </a:fld>
            <a:endParaRPr lang="en-AU"/>
          </a:p>
        </p:txBody>
      </p:sp>
      <p:sp>
        <p:nvSpPr>
          <p:cNvPr id="9" name="TextBox 8">
            <a:extLst>
              <a:ext uri="{FF2B5EF4-FFF2-40B4-BE49-F238E27FC236}">
                <a16:creationId xmlns:a16="http://schemas.microsoft.com/office/drawing/2014/main" id="{A5715E5D-53C0-4048-B026-5565E334994A}"/>
              </a:ext>
            </a:extLst>
          </p:cNvPr>
          <p:cNvSpPr txBox="1"/>
          <p:nvPr/>
        </p:nvSpPr>
        <p:spPr>
          <a:xfrm>
            <a:off x="1816249" y="910562"/>
            <a:ext cx="4882719" cy="461665"/>
          </a:xfrm>
          <a:prstGeom prst="rect">
            <a:avLst/>
          </a:prstGeom>
          <a:noFill/>
        </p:spPr>
        <p:txBody>
          <a:bodyPr wrap="square" rtlCol="0">
            <a:spAutoFit/>
          </a:bodyPr>
          <a:lstStyle/>
          <a:p>
            <a:pPr algn="ctr"/>
            <a:r>
              <a:rPr lang="en-AU" sz="2400" dirty="0">
                <a:solidFill>
                  <a:schemeClr val="accent1">
                    <a:lumMod val="75000"/>
                  </a:schemeClr>
                </a:solidFill>
              </a:rPr>
              <a:t>License &amp; Industry Update</a:t>
            </a:r>
          </a:p>
        </p:txBody>
      </p:sp>
      <p:sp>
        <p:nvSpPr>
          <p:cNvPr id="12" name="Rectangle: Rounded Corners 11">
            <a:extLst>
              <a:ext uri="{FF2B5EF4-FFF2-40B4-BE49-F238E27FC236}">
                <a16:creationId xmlns:a16="http://schemas.microsoft.com/office/drawing/2014/main" id="{D8084473-4EE4-4248-B8A7-5DB18EA09E20}"/>
              </a:ext>
            </a:extLst>
          </p:cNvPr>
          <p:cNvSpPr/>
          <p:nvPr/>
        </p:nvSpPr>
        <p:spPr>
          <a:xfrm>
            <a:off x="1999032" y="878890"/>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4932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F2C5-7121-42CE-A437-D84B028CECB3}"/>
              </a:ext>
            </a:extLst>
          </p:cNvPr>
          <p:cNvSpPr>
            <a:spLocks noGrp="1"/>
          </p:cNvSpPr>
          <p:nvPr>
            <p:ph idx="1"/>
          </p:nvPr>
        </p:nvSpPr>
        <p:spPr>
          <a:xfrm>
            <a:off x="656846" y="1602557"/>
            <a:ext cx="7830308" cy="4620690"/>
          </a:xfrm>
        </p:spPr>
        <p:txBody>
          <a:bodyPr>
            <a:normAutofit/>
          </a:bodyPr>
          <a:lstStyle/>
          <a:p>
            <a:pPr marL="0" indent="0">
              <a:lnSpc>
                <a:spcPct val="107000"/>
              </a:lnSpc>
              <a:spcBef>
                <a:spcPts val="600"/>
              </a:spcBef>
              <a:spcAft>
                <a:spcPts val="600"/>
              </a:spcAft>
              <a:buNone/>
            </a:pPr>
            <a:r>
              <a:rPr lang="en-US" sz="1400" dirty="0">
                <a:solidFill>
                  <a:srgbClr val="37507B"/>
                </a:solidFill>
              </a:rPr>
              <a:t>What is an ROA?</a:t>
            </a:r>
          </a:p>
          <a:p>
            <a:pPr>
              <a:lnSpc>
                <a:spcPct val="107000"/>
              </a:lnSpc>
              <a:spcBef>
                <a:spcPts val="600"/>
              </a:spcBef>
              <a:spcAft>
                <a:spcPts val="600"/>
              </a:spcAft>
            </a:pPr>
            <a:r>
              <a:rPr lang="en-US" sz="1200" dirty="0"/>
              <a:t>A ROA is an advice document that can be used to provide further advice to clients. The further advice must be in relation to the strategies and recommendations previously provided to the client via a Statement of Advice (SOA). </a:t>
            </a:r>
          </a:p>
          <a:p>
            <a:pPr marL="0" indent="0">
              <a:lnSpc>
                <a:spcPct val="107000"/>
              </a:lnSpc>
              <a:spcBef>
                <a:spcPts val="600"/>
              </a:spcBef>
              <a:spcAft>
                <a:spcPts val="600"/>
              </a:spcAft>
              <a:buNone/>
            </a:pPr>
            <a:r>
              <a:rPr lang="en-US" sz="1400" dirty="0">
                <a:solidFill>
                  <a:srgbClr val="37507B"/>
                </a:solidFill>
              </a:rPr>
              <a:t>Conditions to be met to use an ROA </a:t>
            </a:r>
            <a:endParaRPr lang="en-AU" sz="1800" b="0" i="0" u="none" strike="noStrike" baseline="0" dirty="0">
              <a:solidFill>
                <a:srgbClr val="000000"/>
              </a:solidFill>
              <a:latin typeface="Arial" panose="020B0604020202020204" pitchFamily="34" charset="0"/>
            </a:endParaRPr>
          </a:p>
          <a:p>
            <a:pPr>
              <a:lnSpc>
                <a:spcPct val="107000"/>
              </a:lnSpc>
              <a:spcBef>
                <a:spcPts val="600"/>
              </a:spcBef>
              <a:spcAft>
                <a:spcPts val="600"/>
              </a:spcAft>
            </a:pPr>
            <a:r>
              <a:rPr lang="en-US" sz="1200" dirty="0"/>
              <a:t>The client has previously received an SOA from you. ROAs must always refer to this SOA and cannot refer to another ROA. </a:t>
            </a:r>
          </a:p>
          <a:p>
            <a:pPr>
              <a:lnSpc>
                <a:spcPct val="107000"/>
              </a:lnSpc>
              <a:spcBef>
                <a:spcPts val="600"/>
              </a:spcBef>
              <a:spcAft>
                <a:spcPts val="600"/>
              </a:spcAft>
            </a:pPr>
            <a:r>
              <a:rPr lang="en-US" sz="1200" dirty="0"/>
              <a:t>The SOA sets out the client’s relevant personal circumstances in relation to the advice. </a:t>
            </a:r>
          </a:p>
          <a:p>
            <a:pPr>
              <a:lnSpc>
                <a:spcPct val="107000"/>
              </a:lnSpc>
              <a:spcBef>
                <a:spcPts val="600"/>
              </a:spcBef>
              <a:spcAft>
                <a:spcPts val="600"/>
              </a:spcAft>
            </a:pPr>
            <a:r>
              <a:rPr lang="en-US" sz="1200" dirty="0"/>
              <a:t>The client’s relevant personal circumstances are not significantly different to that within the original SOA, and you have made reasonable enquiries to determine this. </a:t>
            </a:r>
          </a:p>
          <a:p>
            <a:pPr>
              <a:lnSpc>
                <a:spcPct val="107000"/>
              </a:lnSpc>
              <a:spcBef>
                <a:spcPts val="600"/>
              </a:spcBef>
              <a:spcAft>
                <a:spcPts val="600"/>
              </a:spcAft>
            </a:pPr>
            <a:r>
              <a:rPr lang="en-US" sz="1200" dirty="0"/>
              <a:t>The subject matter and scope of the further advice is in line with the advice provided in the SOA. </a:t>
            </a:r>
          </a:p>
          <a:p>
            <a:pPr>
              <a:lnSpc>
                <a:spcPct val="107000"/>
              </a:lnSpc>
              <a:spcBef>
                <a:spcPts val="600"/>
              </a:spcBef>
              <a:spcAft>
                <a:spcPts val="600"/>
              </a:spcAft>
            </a:pPr>
            <a:r>
              <a:rPr lang="en-US" sz="1200" dirty="0"/>
              <a:t>The basis of the further advice is not significantly different to the basis within the SOA. </a:t>
            </a:r>
          </a:p>
          <a:p>
            <a:pPr>
              <a:lnSpc>
                <a:spcPct val="107000"/>
              </a:lnSpc>
              <a:spcBef>
                <a:spcPts val="600"/>
              </a:spcBef>
              <a:spcAft>
                <a:spcPts val="600"/>
              </a:spcAft>
            </a:pPr>
            <a:r>
              <a:rPr lang="en-US" sz="1200" dirty="0"/>
              <a:t>The SOA was provided to the client less than 5 years ago. However, If you believe that the use of an ROA remains appropriate beyond this 5 year timeframe, please discuss this situation with your compliance manager. </a:t>
            </a:r>
            <a:endParaRPr lang="en-AU" sz="1200" dirty="0"/>
          </a:p>
          <a:p>
            <a:pPr marL="0" indent="0">
              <a:lnSpc>
                <a:spcPct val="107000"/>
              </a:lnSpc>
              <a:spcAft>
                <a:spcPts val="800"/>
              </a:spcAft>
              <a:buNone/>
            </a:pPr>
            <a:endParaRPr lang="en-US" sz="1200" dirty="0"/>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
        <p:nvSpPr>
          <p:cNvPr id="5" name="Footer Placeholder 4">
            <a:extLst>
              <a:ext uri="{FF2B5EF4-FFF2-40B4-BE49-F238E27FC236}">
                <a16:creationId xmlns:a16="http://schemas.microsoft.com/office/drawing/2014/main" id="{5BB91B75-0CE6-4F0C-AD3D-6FEC8CB23CB0}"/>
              </a:ext>
            </a:extLst>
          </p:cNvPr>
          <p:cNvSpPr>
            <a:spLocks noGrp="1"/>
          </p:cNvSpPr>
          <p:nvPr>
            <p:ph type="ftr" sz="quarter" idx="11"/>
          </p:nvPr>
        </p:nvSpPr>
        <p:spPr/>
        <p:txBody>
          <a:bodyPr/>
          <a:lstStyle/>
          <a:p>
            <a:r>
              <a:rPr lang="en-AU" dirty="0">
                <a:solidFill>
                  <a:srgbClr val="74B3DE"/>
                </a:solidFill>
              </a:rPr>
              <a:t>Compliance – It’s Kind Of A Big Deal</a:t>
            </a:r>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6</a:t>
            </a:fld>
            <a:endParaRPr lang="en-AU"/>
          </a:p>
        </p:txBody>
      </p:sp>
      <p:sp>
        <p:nvSpPr>
          <p:cNvPr id="9" name="TextBox 8">
            <a:extLst>
              <a:ext uri="{FF2B5EF4-FFF2-40B4-BE49-F238E27FC236}">
                <a16:creationId xmlns:a16="http://schemas.microsoft.com/office/drawing/2014/main" id="{A5715E5D-53C0-4048-B026-5565E334994A}"/>
              </a:ext>
            </a:extLst>
          </p:cNvPr>
          <p:cNvSpPr txBox="1"/>
          <p:nvPr/>
        </p:nvSpPr>
        <p:spPr>
          <a:xfrm>
            <a:off x="1751100" y="894747"/>
            <a:ext cx="4882719" cy="461665"/>
          </a:xfrm>
          <a:prstGeom prst="rect">
            <a:avLst/>
          </a:prstGeom>
          <a:noFill/>
        </p:spPr>
        <p:txBody>
          <a:bodyPr wrap="square" rtlCol="0">
            <a:spAutoFit/>
          </a:bodyPr>
          <a:lstStyle/>
          <a:p>
            <a:pPr algn="ctr"/>
            <a:r>
              <a:rPr lang="en-AU" sz="2400" dirty="0">
                <a:solidFill>
                  <a:schemeClr val="accent1">
                    <a:lumMod val="75000"/>
                  </a:schemeClr>
                </a:solidFill>
              </a:rPr>
              <a:t>SOA or ROA</a:t>
            </a:r>
          </a:p>
        </p:txBody>
      </p:sp>
      <p:sp>
        <p:nvSpPr>
          <p:cNvPr id="12" name="Rectangle: Rounded Corners 11">
            <a:extLst>
              <a:ext uri="{FF2B5EF4-FFF2-40B4-BE49-F238E27FC236}">
                <a16:creationId xmlns:a16="http://schemas.microsoft.com/office/drawing/2014/main" id="{D8084473-4EE4-4248-B8A7-5DB18EA09E20}"/>
              </a:ext>
            </a:extLst>
          </p:cNvPr>
          <p:cNvSpPr/>
          <p:nvPr/>
        </p:nvSpPr>
        <p:spPr>
          <a:xfrm>
            <a:off x="1829349" y="847219"/>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6338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C23371-43CE-192A-7949-DDAD0706969A}"/>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BCEB4935-BFD5-F590-495D-3F60B4D4280B}"/>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FF72A29F-9DE0-8407-F186-4AE587E9AA42}"/>
              </a:ext>
            </a:extLst>
          </p:cNvPr>
          <p:cNvSpPr>
            <a:spLocks noGrp="1"/>
          </p:cNvSpPr>
          <p:nvPr>
            <p:ph type="sldNum" sz="quarter" idx="12"/>
          </p:nvPr>
        </p:nvSpPr>
        <p:spPr/>
        <p:txBody>
          <a:bodyPr/>
          <a:lstStyle/>
          <a:p>
            <a:fld id="{2DEC5769-F889-4E14-9524-5B50EE25606F}" type="slidenum">
              <a:rPr lang="en-AU" smtClean="0"/>
              <a:t>7</a:t>
            </a:fld>
            <a:endParaRPr lang="en-AU"/>
          </a:p>
        </p:txBody>
      </p:sp>
      <p:sp>
        <p:nvSpPr>
          <p:cNvPr id="3" name="TextBox 2">
            <a:extLst>
              <a:ext uri="{FF2B5EF4-FFF2-40B4-BE49-F238E27FC236}">
                <a16:creationId xmlns:a16="http://schemas.microsoft.com/office/drawing/2014/main" id="{EBD3723D-6F1D-645A-0E84-21F377840CBE}"/>
              </a:ext>
            </a:extLst>
          </p:cNvPr>
          <p:cNvSpPr txBox="1"/>
          <p:nvPr/>
        </p:nvSpPr>
        <p:spPr>
          <a:xfrm>
            <a:off x="1082973" y="882231"/>
            <a:ext cx="6134469" cy="461665"/>
          </a:xfrm>
          <a:prstGeom prst="rect">
            <a:avLst/>
          </a:prstGeom>
          <a:noFill/>
        </p:spPr>
        <p:txBody>
          <a:bodyPr wrap="square" rtlCol="0">
            <a:spAutoFit/>
          </a:bodyPr>
          <a:lstStyle/>
          <a:p>
            <a:pPr algn="ctr"/>
            <a:r>
              <a:rPr lang="en-AU" sz="2400" dirty="0">
                <a:solidFill>
                  <a:schemeClr val="accent1">
                    <a:lumMod val="75000"/>
                  </a:schemeClr>
                </a:solidFill>
              </a:rPr>
              <a:t>SOA or ROA</a:t>
            </a:r>
          </a:p>
        </p:txBody>
      </p:sp>
      <p:sp>
        <p:nvSpPr>
          <p:cNvPr id="7" name="Rectangle: Rounded Corners 6">
            <a:extLst>
              <a:ext uri="{FF2B5EF4-FFF2-40B4-BE49-F238E27FC236}">
                <a16:creationId xmlns:a16="http://schemas.microsoft.com/office/drawing/2014/main" id="{3D19EFBD-6062-7B39-E46F-D1F57E271F86}"/>
              </a:ext>
            </a:extLst>
          </p:cNvPr>
          <p:cNvSpPr/>
          <p:nvPr/>
        </p:nvSpPr>
        <p:spPr>
          <a:xfrm>
            <a:off x="1802716" y="818888"/>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Content Placeholder 2">
            <a:extLst>
              <a:ext uri="{FF2B5EF4-FFF2-40B4-BE49-F238E27FC236}">
                <a16:creationId xmlns:a16="http://schemas.microsoft.com/office/drawing/2014/main" id="{103C3F21-9F0A-6A70-9949-201B890F58F5}"/>
              </a:ext>
            </a:extLst>
          </p:cNvPr>
          <p:cNvSpPr>
            <a:spLocks noGrp="1"/>
          </p:cNvSpPr>
          <p:nvPr>
            <p:ph idx="1"/>
          </p:nvPr>
        </p:nvSpPr>
        <p:spPr>
          <a:xfrm>
            <a:off x="656846" y="1745559"/>
            <a:ext cx="7830308" cy="4477688"/>
          </a:xfrm>
        </p:spPr>
        <p:txBody>
          <a:bodyPr>
            <a:normAutofit fontScale="85000" lnSpcReduction="20000"/>
          </a:bodyPr>
          <a:lstStyle/>
          <a:p>
            <a:pPr marL="0" indent="0">
              <a:lnSpc>
                <a:spcPct val="107000"/>
              </a:lnSpc>
              <a:spcBef>
                <a:spcPts val="600"/>
              </a:spcBef>
              <a:spcAft>
                <a:spcPts val="600"/>
              </a:spcAft>
              <a:buNone/>
            </a:pPr>
            <a:r>
              <a:rPr lang="en-US" sz="1400" dirty="0">
                <a:solidFill>
                  <a:srgbClr val="37507B"/>
                </a:solidFill>
              </a:rPr>
              <a:t>How do you determine what is a significant change? </a:t>
            </a:r>
          </a:p>
          <a:p>
            <a:pPr>
              <a:lnSpc>
                <a:spcPct val="107000"/>
              </a:lnSpc>
              <a:spcBef>
                <a:spcPts val="600"/>
              </a:spcBef>
              <a:spcAft>
                <a:spcPts val="600"/>
              </a:spcAft>
            </a:pPr>
            <a:r>
              <a:rPr lang="en-US" sz="1200" dirty="0"/>
              <a:t>The legislation does not define what is meant by significant in relation to a client’s personal circumstances as well as the basis of the advice. Every client’s circumstances are different and individual and therefore the assessment of whether a change is significant may differ from client to client. </a:t>
            </a:r>
          </a:p>
          <a:p>
            <a:pPr marL="0" indent="0">
              <a:lnSpc>
                <a:spcPct val="107000"/>
              </a:lnSpc>
              <a:spcBef>
                <a:spcPts val="600"/>
              </a:spcBef>
              <a:spcAft>
                <a:spcPts val="600"/>
              </a:spcAft>
              <a:buNone/>
            </a:pPr>
            <a:r>
              <a:rPr lang="en-AU" sz="1400" dirty="0">
                <a:solidFill>
                  <a:srgbClr val="37507B"/>
                </a:solidFill>
              </a:rPr>
              <a:t>Guidance – Relevant Personal Circumstances </a:t>
            </a:r>
          </a:p>
          <a:p>
            <a:pPr marL="0" indent="0">
              <a:lnSpc>
                <a:spcPct val="107000"/>
              </a:lnSpc>
              <a:spcBef>
                <a:spcPts val="600"/>
              </a:spcBef>
              <a:spcAft>
                <a:spcPts val="600"/>
              </a:spcAft>
              <a:buNone/>
            </a:pPr>
            <a:r>
              <a:rPr lang="en-US" sz="1200" dirty="0"/>
              <a:t>The following are examples of changes to a client’s relevant personal circumstances that may lead to a determination that a significant change has occurred since the original SOA:</a:t>
            </a:r>
            <a:endParaRPr lang="en-AU" sz="1800" b="0" i="0" u="none" strike="noStrike" baseline="0" dirty="0">
              <a:solidFill>
                <a:srgbClr val="000000"/>
              </a:solidFill>
              <a:latin typeface="Arial" panose="020B0604020202020204" pitchFamily="34" charset="0"/>
            </a:endParaRPr>
          </a:p>
          <a:p>
            <a:pPr>
              <a:lnSpc>
                <a:spcPct val="117000"/>
              </a:lnSpc>
              <a:spcBef>
                <a:spcPts val="600"/>
              </a:spcBef>
              <a:spcAft>
                <a:spcPts val="600"/>
              </a:spcAft>
            </a:pPr>
            <a:r>
              <a:rPr lang="en-US" sz="1200" dirty="0"/>
              <a:t>The client’s employment status has changed or will change. This may include situations such as redundancy, parental leave, they move from self-employed to employed, etc. </a:t>
            </a:r>
          </a:p>
          <a:p>
            <a:pPr>
              <a:lnSpc>
                <a:spcPct val="117000"/>
              </a:lnSpc>
              <a:spcBef>
                <a:spcPts val="600"/>
              </a:spcBef>
              <a:spcAft>
                <a:spcPts val="600"/>
              </a:spcAft>
            </a:pPr>
            <a:r>
              <a:rPr lang="en-US" sz="1200" dirty="0"/>
              <a:t>The clients marital/family status has changed. This can include marriage, separation/divorce. </a:t>
            </a:r>
          </a:p>
          <a:p>
            <a:pPr>
              <a:lnSpc>
                <a:spcPct val="117000"/>
              </a:lnSpc>
              <a:spcBef>
                <a:spcPts val="600"/>
              </a:spcBef>
              <a:spcAft>
                <a:spcPts val="600"/>
              </a:spcAft>
            </a:pPr>
            <a:r>
              <a:rPr lang="en-US" sz="1200" dirty="0"/>
              <a:t>The client has had a change to their financial dependents. </a:t>
            </a:r>
          </a:p>
          <a:p>
            <a:pPr>
              <a:lnSpc>
                <a:spcPct val="117000"/>
              </a:lnSpc>
              <a:spcBef>
                <a:spcPts val="600"/>
              </a:spcBef>
              <a:spcAft>
                <a:spcPts val="600"/>
              </a:spcAft>
            </a:pPr>
            <a:r>
              <a:rPr lang="en-US" sz="1200" dirty="0"/>
              <a:t>The client’s asset or debt position has changed. This may include the purchase of an investment, addition of debt, inheritance, etc. </a:t>
            </a:r>
          </a:p>
          <a:p>
            <a:pPr marL="0" indent="0">
              <a:lnSpc>
                <a:spcPct val="107000"/>
              </a:lnSpc>
              <a:spcBef>
                <a:spcPts val="600"/>
              </a:spcBef>
              <a:spcAft>
                <a:spcPts val="600"/>
              </a:spcAft>
              <a:buNone/>
            </a:pPr>
            <a:r>
              <a:rPr lang="en-US" sz="1200" dirty="0"/>
              <a:t>We do note however that the following changes will be determined as a significant change and therefore a new SOA must be produced: </a:t>
            </a:r>
            <a:endParaRPr lang="en-AU" sz="1800" b="0" i="0" u="none" strike="noStrike" baseline="0" dirty="0">
              <a:solidFill>
                <a:srgbClr val="000000"/>
              </a:solidFill>
              <a:latin typeface="Symbol" panose="05050102010706020507" pitchFamily="18" charset="2"/>
            </a:endParaRPr>
          </a:p>
          <a:p>
            <a:pPr>
              <a:lnSpc>
                <a:spcPct val="117000"/>
              </a:lnSpc>
              <a:spcBef>
                <a:spcPts val="600"/>
              </a:spcBef>
              <a:spcAft>
                <a:spcPts val="600"/>
              </a:spcAft>
            </a:pPr>
            <a:r>
              <a:rPr lang="en-US" sz="1200" dirty="0"/>
              <a:t>The client’s views on risk have changed. This includes a shift of more than one risk profile or a change of preference regarding investments. </a:t>
            </a:r>
          </a:p>
          <a:p>
            <a:pPr>
              <a:lnSpc>
                <a:spcPct val="117000"/>
              </a:lnSpc>
              <a:spcBef>
                <a:spcPts val="600"/>
              </a:spcBef>
              <a:spcAft>
                <a:spcPts val="600"/>
              </a:spcAft>
            </a:pPr>
            <a:r>
              <a:rPr lang="en-US" sz="1200" dirty="0"/>
              <a:t>The client has permanently retired from the workforce. </a:t>
            </a:r>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Tree>
    <p:extLst>
      <p:ext uri="{BB962C8B-B14F-4D97-AF65-F5344CB8AC3E}">
        <p14:creationId xmlns:p14="http://schemas.microsoft.com/office/powerpoint/2010/main" val="135483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BB91B75-0CE6-4F0C-AD3D-6FEC8CB23CB0}"/>
              </a:ext>
            </a:extLst>
          </p:cNvPr>
          <p:cNvSpPr>
            <a:spLocks noGrp="1"/>
          </p:cNvSpPr>
          <p:nvPr>
            <p:ph type="ftr" sz="quarter" idx="11"/>
          </p:nvPr>
        </p:nvSpPr>
        <p:spPr/>
        <p:txBody>
          <a:bodyPr/>
          <a:lstStyle/>
          <a:p>
            <a:r>
              <a:rPr lang="en-AU" dirty="0">
                <a:solidFill>
                  <a:srgbClr val="74B3DE"/>
                </a:solidFill>
              </a:rPr>
              <a:t>Compliance – It’s Kind Of A Big Deal</a:t>
            </a:r>
          </a:p>
          <a:p>
            <a:endParaRPr lang="en-AU" dirty="0">
              <a:solidFill>
                <a:srgbClr val="74B3DE"/>
              </a:solidFill>
            </a:endParaRPr>
          </a:p>
        </p:txBody>
      </p:sp>
      <p:sp>
        <p:nvSpPr>
          <p:cNvPr id="6" name="Slide Number Placeholder 5">
            <a:extLst>
              <a:ext uri="{FF2B5EF4-FFF2-40B4-BE49-F238E27FC236}">
                <a16:creationId xmlns:a16="http://schemas.microsoft.com/office/drawing/2014/main" id="{EF749809-EC6C-421A-AD4B-21014808C98E}"/>
              </a:ext>
            </a:extLst>
          </p:cNvPr>
          <p:cNvSpPr>
            <a:spLocks noGrp="1"/>
          </p:cNvSpPr>
          <p:nvPr>
            <p:ph type="sldNum" sz="quarter" idx="12"/>
          </p:nvPr>
        </p:nvSpPr>
        <p:spPr/>
        <p:txBody>
          <a:bodyPr/>
          <a:lstStyle/>
          <a:p>
            <a:fld id="{2DEC5769-F889-4E14-9524-5B50EE25606F}" type="slidenum">
              <a:rPr lang="en-AU" smtClean="0"/>
              <a:t>8</a:t>
            </a:fld>
            <a:endParaRPr lang="en-AU"/>
          </a:p>
        </p:txBody>
      </p:sp>
      <p:sp>
        <p:nvSpPr>
          <p:cNvPr id="2" name="TextBox 1">
            <a:extLst>
              <a:ext uri="{FF2B5EF4-FFF2-40B4-BE49-F238E27FC236}">
                <a16:creationId xmlns:a16="http://schemas.microsoft.com/office/drawing/2014/main" id="{7840AB66-932B-1A81-8C63-8AA93D31B1E7}"/>
              </a:ext>
            </a:extLst>
          </p:cNvPr>
          <p:cNvSpPr txBox="1"/>
          <p:nvPr/>
        </p:nvSpPr>
        <p:spPr>
          <a:xfrm>
            <a:off x="1082973" y="939511"/>
            <a:ext cx="6134469" cy="461665"/>
          </a:xfrm>
          <a:prstGeom prst="rect">
            <a:avLst/>
          </a:prstGeom>
          <a:noFill/>
        </p:spPr>
        <p:txBody>
          <a:bodyPr wrap="square" rtlCol="0">
            <a:spAutoFit/>
          </a:bodyPr>
          <a:lstStyle/>
          <a:p>
            <a:pPr algn="ctr"/>
            <a:r>
              <a:rPr lang="en-AU" sz="2400" dirty="0">
                <a:solidFill>
                  <a:schemeClr val="accent1">
                    <a:lumMod val="75000"/>
                  </a:schemeClr>
                </a:solidFill>
              </a:rPr>
              <a:t>SOA or ROA</a:t>
            </a:r>
          </a:p>
        </p:txBody>
      </p:sp>
      <p:sp>
        <p:nvSpPr>
          <p:cNvPr id="3" name="Rectangle: Rounded Corners 2">
            <a:extLst>
              <a:ext uri="{FF2B5EF4-FFF2-40B4-BE49-F238E27FC236}">
                <a16:creationId xmlns:a16="http://schemas.microsoft.com/office/drawing/2014/main" id="{4B9E008F-1769-D776-82F4-89A8EB69C7EC}"/>
              </a:ext>
            </a:extLst>
          </p:cNvPr>
          <p:cNvSpPr/>
          <p:nvPr/>
        </p:nvSpPr>
        <p:spPr>
          <a:xfrm>
            <a:off x="1793289" y="863076"/>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Content Placeholder 2">
            <a:extLst>
              <a:ext uri="{FF2B5EF4-FFF2-40B4-BE49-F238E27FC236}">
                <a16:creationId xmlns:a16="http://schemas.microsoft.com/office/drawing/2014/main" id="{5938DC9C-22A4-F88A-2828-09DF030A187A}"/>
              </a:ext>
            </a:extLst>
          </p:cNvPr>
          <p:cNvSpPr>
            <a:spLocks noGrp="1"/>
          </p:cNvSpPr>
          <p:nvPr>
            <p:ph idx="1"/>
          </p:nvPr>
        </p:nvSpPr>
        <p:spPr>
          <a:xfrm>
            <a:off x="656846" y="1624614"/>
            <a:ext cx="7830308" cy="4598634"/>
          </a:xfrm>
        </p:spPr>
        <p:txBody>
          <a:bodyPr>
            <a:normAutofit fontScale="70000" lnSpcReduction="20000"/>
          </a:bodyPr>
          <a:lstStyle/>
          <a:p>
            <a:pPr marL="0" indent="0">
              <a:lnSpc>
                <a:spcPct val="107000"/>
              </a:lnSpc>
              <a:spcBef>
                <a:spcPts val="600"/>
              </a:spcBef>
              <a:spcAft>
                <a:spcPts val="600"/>
              </a:spcAft>
              <a:buNone/>
            </a:pPr>
            <a:r>
              <a:rPr lang="en-AU" sz="1400" dirty="0">
                <a:solidFill>
                  <a:srgbClr val="37507B"/>
                </a:solidFill>
              </a:rPr>
              <a:t>Guidance – Basis of Advice </a:t>
            </a:r>
          </a:p>
          <a:p>
            <a:pPr marL="0" indent="0">
              <a:lnSpc>
                <a:spcPct val="117000"/>
              </a:lnSpc>
              <a:spcBef>
                <a:spcPts val="600"/>
              </a:spcBef>
              <a:spcAft>
                <a:spcPts val="600"/>
              </a:spcAft>
              <a:buNone/>
            </a:pPr>
            <a:r>
              <a:rPr lang="en-US" sz="1200" dirty="0"/>
              <a:t>The legislation also requires the basis of advice not to be significantly different from that of the SOA. The change to the basis of advice, may be lead from a change to relevant personal circumstances or change to the client’s goals and objectives. </a:t>
            </a:r>
          </a:p>
          <a:p>
            <a:pPr marL="0" indent="0">
              <a:lnSpc>
                <a:spcPct val="117000"/>
              </a:lnSpc>
              <a:spcBef>
                <a:spcPts val="600"/>
              </a:spcBef>
              <a:spcAft>
                <a:spcPts val="600"/>
              </a:spcAft>
              <a:buNone/>
            </a:pPr>
            <a:r>
              <a:rPr lang="en-AU" sz="1200" dirty="0"/>
              <a:t>This includes: </a:t>
            </a:r>
          </a:p>
          <a:p>
            <a:pPr>
              <a:lnSpc>
                <a:spcPct val="117000"/>
              </a:lnSpc>
              <a:spcBef>
                <a:spcPts val="600"/>
              </a:spcBef>
              <a:spcAft>
                <a:spcPts val="600"/>
              </a:spcAft>
            </a:pPr>
            <a:r>
              <a:rPr lang="en-US" sz="1200" dirty="0"/>
              <a:t>A new strategy is being recommended that was not included in the SOA. </a:t>
            </a:r>
          </a:p>
          <a:p>
            <a:pPr>
              <a:lnSpc>
                <a:spcPct val="117000"/>
              </a:lnSpc>
              <a:spcBef>
                <a:spcPts val="600"/>
              </a:spcBef>
              <a:spcAft>
                <a:spcPts val="600"/>
              </a:spcAft>
            </a:pPr>
            <a:r>
              <a:rPr lang="en-US" sz="1200" dirty="0"/>
              <a:t>A different class of product is being recommended. </a:t>
            </a:r>
          </a:p>
          <a:p>
            <a:pPr marL="0" indent="0">
              <a:lnSpc>
                <a:spcPct val="117000"/>
              </a:lnSpc>
              <a:spcBef>
                <a:spcPts val="600"/>
              </a:spcBef>
              <a:spcAft>
                <a:spcPts val="600"/>
              </a:spcAft>
              <a:buNone/>
            </a:pPr>
            <a:r>
              <a:rPr lang="en-AU" sz="1400" dirty="0">
                <a:solidFill>
                  <a:srgbClr val="37507B"/>
                </a:solidFill>
              </a:rPr>
              <a:t>Examples of where an ROA would not be appropriate </a:t>
            </a:r>
          </a:p>
          <a:p>
            <a:pPr>
              <a:lnSpc>
                <a:spcPct val="117000"/>
              </a:lnSpc>
              <a:spcBef>
                <a:spcPts val="600"/>
              </a:spcBef>
              <a:spcAft>
                <a:spcPts val="600"/>
              </a:spcAft>
            </a:pPr>
            <a:r>
              <a:rPr lang="en-AU" sz="1200" dirty="0"/>
              <a:t>Significant change to the client’s circumstances </a:t>
            </a:r>
          </a:p>
          <a:p>
            <a:pPr>
              <a:lnSpc>
                <a:spcPct val="117000"/>
              </a:lnSpc>
              <a:spcBef>
                <a:spcPts val="600"/>
              </a:spcBef>
              <a:spcAft>
                <a:spcPts val="600"/>
              </a:spcAft>
            </a:pPr>
            <a:r>
              <a:rPr lang="en-AU" sz="1200" dirty="0"/>
              <a:t>Significant change to the client’s risk profile </a:t>
            </a:r>
          </a:p>
          <a:p>
            <a:pPr>
              <a:lnSpc>
                <a:spcPct val="117000"/>
              </a:lnSpc>
              <a:spcBef>
                <a:spcPts val="600"/>
              </a:spcBef>
              <a:spcAft>
                <a:spcPts val="600"/>
              </a:spcAft>
            </a:pPr>
            <a:r>
              <a:rPr lang="en-AU" sz="1200" dirty="0"/>
              <a:t>Replacement of a product including super to pension or replacement of an insurance product. </a:t>
            </a:r>
          </a:p>
          <a:p>
            <a:pPr>
              <a:lnSpc>
                <a:spcPct val="117000"/>
              </a:lnSpc>
              <a:spcBef>
                <a:spcPts val="600"/>
              </a:spcBef>
              <a:spcAft>
                <a:spcPts val="600"/>
              </a:spcAft>
            </a:pPr>
            <a:r>
              <a:rPr lang="en-AU" sz="1200" dirty="0"/>
              <a:t>A new product or strategy not covered in the original SOA. </a:t>
            </a:r>
          </a:p>
          <a:p>
            <a:pPr marL="0" indent="0">
              <a:lnSpc>
                <a:spcPct val="117000"/>
              </a:lnSpc>
              <a:spcBef>
                <a:spcPts val="600"/>
              </a:spcBef>
              <a:spcAft>
                <a:spcPts val="600"/>
              </a:spcAft>
              <a:buNone/>
            </a:pPr>
            <a:r>
              <a:rPr lang="en-AU" sz="1400" dirty="0">
                <a:solidFill>
                  <a:srgbClr val="37507B"/>
                </a:solidFill>
              </a:rPr>
              <a:t>Examples of where an ROA would be appropriate </a:t>
            </a:r>
          </a:p>
          <a:p>
            <a:pPr>
              <a:lnSpc>
                <a:spcPct val="117000"/>
              </a:lnSpc>
              <a:spcBef>
                <a:spcPts val="600"/>
              </a:spcBef>
              <a:spcAft>
                <a:spcPts val="600"/>
              </a:spcAft>
            </a:pPr>
            <a:r>
              <a:rPr lang="en-AU" sz="1300" dirty="0"/>
              <a:t>Rebalance a portfolio within an existing product</a:t>
            </a:r>
          </a:p>
          <a:p>
            <a:pPr>
              <a:lnSpc>
                <a:spcPct val="117000"/>
              </a:lnSpc>
              <a:spcBef>
                <a:spcPts val="600"/>
              </a:spcBef>
              <a:spcAft>
                <a:spcPts val="600"/>
              </a:spcAft>
            </a:pPr>
            <a:r>
              <a:rPr lang="en-AU" sz="1300" dirty="0"/>
              <a:t>Slight amendment to a contribution strategy</a:t>
            </a:r>
          </a:p>
          <a:p>
            <a:pPr>
              <a:lnSpc>
                <a:spcPct val="117000"/>
              </a:lnSpc>
              <a:spcBef>
                <a:spcPts val="600"/>
              </a:spcBef>
              <a:spcAft>
                <a:spcPts val="600"/>
              </a:spcAft>
            </a:pPr>
            <a:r>
              <a:rPr lang="en-AU" sz="1300" dirty="0"/>
              <a:t>An ROA no change as part of an annual review</a:t>
            </a:r>
          </a:p>
          <a:p>
            <a:pPr marL="0" indent="0">
              <a:lnSpc>
                <a:spcPct val="117000"/>
              </a:lnSpc>
              <a:spcBef>
                <a:spcPts val="600"/>
              </a:spcBef>
              <a:spcAft>
                <a:spcPts val="600"/>
              </a:spcAft>
              <a:buNone/>
            </a:pPr>
            <a:r>
              <a:rPr lang="en-US" sz="1300" dirty="0"/>
              <a:t>As part of the implementation phase of insurance advice, you may choose to alter your existing recommendations to account for any unforeseen exclusions or loadings. For instance, retain or partially retain the existing cover where no loadings apply. </a:t>
            </a:r>
          </a:p>
          <a:p>
            <a:endParaRPr lang="en-AU" sz="1800" b="0" i="0" u="none" strike="noStrike" baseline="0" dirty="0">
              <a:solidFill>
                <a:srgbClr val="000000"/>
              </a:solidFill>
              <a:latin typeface="Arial" panose="020B0604020202020204" pitchFamily="34" charset="0"/>
            </a:endParaRPr>
          </a:p>
          <a:p>
            <a:pPr>
              <a:lnSpc>
                <a:spcPct val="117000"/>
              </a:lnSpc>
              <a:spcBef>
                <a:spcPts val="600"/>
              </a:spcBef>
              <a:spcAft>
                <a:spcPts val="600"/>
              </a:spcAft>
            </a:pPr>
            <a:endParaRPr lang="en-US" sz="1200" dirty="0"/>
          </a:p>
          <a:p>
            <a:pPr>
              <a:lnSpc>
                <a:spcPct val="117000"/>
              </a:lnSpc>
              <a:spcBef>
                <a:spcPts val="600"/>
              </a:spcBef>
              <a:spcAft>
                <a:spcPts val="600"/>
              </a:spcAft>
            </a:pPr>
            <a:endParaRPr lang="en-US" sz="1200" dirty="0"/>
          </a:p>
          <a:p>
            <a:pPr>
              <a:lnSpc>
                <a:spcPct val="117000"/>
              </a:lnSpc>
              <a:spcBef>
                <a:spcPts val="600"/>
              </a:spcBef>
              <a:spcAft>
                <a:spcPts val="600"/>
              </a:spcAft>
            </a:pPr>
            <a:endParaRPr lang="en-US" sz="1200" dirty="0"/>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Tree>
    <p:extLst>
      <p:ext uri="{BB962C8B-B14F-4D97-AF65-F5344CB8AC3E}">
        <p14:creationId xmlns:p14="http://schemas.microsoft.com/office/powerpoint/2010/main" val="172048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75BC9F-30FB-E88F-0188-885C58FD94D2}"/>
              </a:ext>
            </a:extLst>
          </p:cNvPr>
          <p:cNvSpPr>
            <a:spLocks noGrp="1"/>
          </p:cNvSpPr>
          <p:nvPr>
            <p:ph type="dt" sz="half" idx="10"/>
          </p:nvPr>
        </p:nvSpPr>
        <p:spPr/>
        <p:txBody>
          <a:bodyPr/>
          <a:lstStyle/>
          <a:p>
            <a:fld id="{7F4EDC9D-E76A-40A6-AC27-CB80398C77E6}" type="datetime1">
              <a:rPr lang="en-AU" smtClean="0"/>
              <a:t>26/09/2023</a:t>
            </a:fld>
            <a:endParaRPr lang="en-AU"/>
          </a:p>
        </p:txBody>
      </p:sp>
      <p:sp>
        <p:nvSpPr>
          <p:cNvPr id="5" name="Footer Placeholder 4">
            <a:extLst>
              <a:ext uri="{FF2B5EF4-FFF2-40B4-BE49-F238E27FC236}">
                <a16:creationId xmlns:a16="http://schemas.microsoft.com/office/drawing/2014/main" id="{714C770D-8C68-7F62-C30C-8C4D310CFFC4}"/>
              </a:ext>
            </a:extLst>
          </p:cNvPr>
          <p:cNvSpPr>
            <a:spLocks noGrp="1"/>
          </p:cNvSpPr>
          <p:nvPr>
            <p:ph type="ftr" sz="quarter" idx="11"/>
          </p:nvPr>
        </p:nvSpPr>
        <p:spPr/>
        <p:txBody>
          <a:bodyPr/>
          <a:lstStyle/>
          <a:p>
            <a:r>
              <a:rPr lang="en-AU"/>
              <a:t>Title</a:t>
            </a:r>
          </a:p>
        </p:txBody>
      </p:sp>
      <p:sp>
        <p:nvSpPr>
          <p:cNvPr id="6" name="Slide Number Placeholder 5">
            <a:extLst>
              <a:ext uri="{FF2B5EF4-FFF2-40B4-BE49-F238E27FC236}">
                <a16:creationId xmlns:a16="http://schemas.microsoft.com/office/drawing/2014/main" id="{5E007C86-1C68-A2BA-2C75-9B5EE5A29084}"/>
              </a:ext>
            </a:extLst>
          </p:cNvPr>
          <p:cNvSpPr>
            <a:spLocks noGrp="1"/>
          </p:cNvSpPr>
          <p:nvPr>
            <p:ph type="sldNum" sz="quarter" idx="12"/>
          </p:nvPr>
        </p:nvSpPr>
        <p:spPr/>
        <p:txBody>
          <a:bodyPr/>
          <a:lstStyle/>
          <a:p>
            <a:fld id="{2DEC5769-F889-4E14-9524-5B50EE25606F}" type="slidenum">
              <a:rPr lang="en-AU" smtClean="0"/>
              <a:t>9</a:t>
            </a:fld>
            <a:endParaRPr lang="en-AU"/>
          </a:p>
        </p:txBody>
      </p:sp>
      <p:sp>
        <p:nvSpPr>
          <p:cNvPr id="7" name="Rectangle: Rounded Corners 6">
            <a:extLst>
              <a:ext uri="{FF2B5EF4-FFF2-40B4-BE49-F238E27FC236}">
                <a16:creationId xmlns:a16="http://schemas.microsoft.com/office/drawing/2014/main" id="{8AB301AE-7721-82F7-583B-406515670EFF}"/>
              </a:ext>
            </a:extLst>
          </p:cNvPr>
          <p:cNvSpPr/>
          <p:nvPr/>
        </p:nvSpPr>
        <p:spPr>
          <a:xfrm>
            <a:off x="1934691" y="878890"/>
            <a:ext cx="4882718" cy="52500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AF768A82-36BC-5256-6D2E-5BEB612BF457}"/>
              </a:ext>
            </a:extLst>
          </p:cNvPr>
          <p:cNvSpPr txBox="1"/>
          <p:nvPr/>
        </p:nvSpPr>
        <p:spPr>
          <a:xfrm>
            <a:off x="1308815" y="939369"/>
            <a:ext cx="6134469" cy="461665"/>
          </a:xfrm>
          <a:prstGeom prst="rect">
            <a:avLst/>
          </a:prstGeom>
          <a:noFill/>
        </p:spPr>
        <p:txBody>
          <a:bodyPr wrap="square" rtlCol="0">
            <a:spAutoFit/>
          </a:bodyPr>
          <a:lstStyle/>
          <a:p>
            <a:pPr algn="ctr"/>
            <a:r>
              <a:rPr lang="en-AU" sz="2400" dirty="0">
                <a:solidFill>
                  <a:srgbClr val="37507B"/>
                </a:solidFill>
              </a:rPr>
              <a:t>Ongoing Service Arrangements</a:t>
            </a:r>
            <a:endParaRPr lang="en-AU" sz="2400" dirty="0">
              <a:solidFill>
                <a:schemeClr val="accent1">
                  <a:lumMod val="75000"/>
                </a:schemeClr>
              </a:solidFill>
            </a:endParaRPr>
          </a:p>
        </p:txBody>
      </p:sp>
      <p:sp>
        <p:nvSpPr>
          <p:cNvPr id="9" name="Content Placeholder 2">
            <a:extLst>
              <a:ext uri="{FF2B5EF4-FFF2-40B4-BE49-F238E27FC236}">
                <a16:creationId xmlns:a16="http://schemas.microsoft.com/office/drawing/2014/main" id="{BB6E7ADB-9492-B614-1AEE-8348F8696C61}"/>
              </a:ext>
            </a:extLst>
          </p:cNvPr>
          <p:cNvSpPr>
            <a:spLocks noGrp="1"/>
          </p:cNvSpPr>
          <p:nvPr>
            <p:ph idx="1"/>
          </p:nvPr>
        </p:nvSpPr>
        <p:spPr>
          <a:xfrm>
            <a:off x="656846" y="1734532"/>
            <a:ext cx="7830308" cy="4488715"/>
          </a:xfrm>
        </p:spPr>
        <p:txBody>
          <a:bodyPr>
            <a:normAutofit fontScale="77500" lnSpcReduction="20000"/>
          </a:bodyPr>
          <a:lstStyle/>
          <a:p>
            <a:pPr marL="0" indent="0">
              <a:lnSpc>
                <a:spcPct val="107000"/>
              </a:lnSpc>
              <a:spcBef>
                <a:spcPts val="600"/>
              </a:spcBef>
              <a:spcAft>
                <a:spcPts val="600"/>
              </a:spcAft>
              <a:buNone/>
            </a:pPr>
            <a:r>
              <a:rPr lang="en-AU" sz="1600" dirty="0">
                <a:solidFill>
                  <a:srgbClr val="37507B"/>
                </a:solidFill>
              </a:rPr>
              <a:t>Ongoing Service Arrangements (OSA) </a:t>
            </a:r>
          </a:p>
          <a:p>
            <a:pPr>
              <a:lnSpc>
                <a:spcPct val="117000"/>
              </a:lnSpc>
              <a:spcBef>
                <a:spcPts val="600"/>
              </a:spcBef>
              <a:spcAft>
                <a:spcPts val="600"/>
              </a:spcAft>
            </a:pPr>
            <a:r>
              <a:rPr lang="en-US" sz="1400" dirty="0"/>
              <a:t>An ongoing service arrangement exists where an adviser provides personal advice to retail clients under the terms of an arrangement for a fee that is paid for a period of more than 12 months. </a:t>
            </a:r>
          </a:p>
          <a:p>
            <a:pPr>
              <a:lnSpc>
                <a:spcPct val="117000"/>
              </a:lnSpc>
              <a:spcBef>
                <a:spcPts val="600"/>
              </a:spcBef>
              <a:spcAft>
                <a:spcPts val="600"/>
              </a:spcAft>
            </a:pPr>
            <a:r>
              <a:rPr lang="en-US" sz="1400" dirty="0"/>
              <a:t>As part of the release of the Financial Sector Reform (Hayne Royal Commission Response No.2) Act 2021, all ongoing service agreements must now be renewed annually instead of the previous 2-year renewal period. </a:t>
            </a:r>
          </a:p>
          <a:p>
            <a:pPr>
              <a:lnSpc>
                <a:spcPct val="117000"/>
              </a:lnSpc>
              <a:spcBef>
                <a:spcPts val="600"/>
              </a:spcBef>
              <a:spcAft>
                <a:spcPts val="600"/>
              </a:spcAft>
            </a:pPr>
            <a:r>
              <a:rPr lang="en-US" sz="1400" dirty="0"/>
              <a:t>The day on which the arrangement is entered into is referred to as the “Anniversary Day”. </a:t>
            </a:r>
          </a:p>
          <a:p>
            <a:pPr marL="0" indent="0">
              <a:lnSpc>
                <a:spcPct val="117000"/>
              </a:lnSpc>
              <a:spcBef>
                <a:spcPts val="600"/>
              </a:spcBef>
              <a:spcAft>
                <a:spcPts val="600"/>
              </a:spcAft>
              <a:buNone/>
            </a:pPr>
            <a:r>
              <a:rPr lang="en-AU" sz="1400" dirty="0">
                <a:solidFill>
                  <a:srgbClr val="37507B"/>
                </a:solidFill>
              </a:rPr>
              <a:t>Ongoing Disclosure Requirements </a:t>
            </a:r>
          </a:p>
          <a:p>
            <a:pPr marL="0" indent="0">
              <a:lnSpc>
                <a:spcPct val="117000"/>
              </a:lnSpc>
              <a:spcBef>
                <a:spcPts val="600"/>
              </a:spcBef>
              <a:spcAft>
                <a:spcPts val="600"/>
              </a:spcAft>
              <a:buNone/>
            </a:pPr>
            <a:r>
              <a:rPr lang="en-US" sz="1400" dirty="0"/>
              <a:t>All annual disclosure requirements for clients with an ongoing fee arrangement are met via one document. At Interprac this document is called the </a:t>
            </a:r>
            <a:r>
              <a:rPr lang="en-US" sz="1400" b="0" i="0" dirty="0">
                <a:solidFill>
                  <a:srgbClr val="333333"/>
                </a:solidFill>
                <a:effectLst/>
                <a:latin typeface="Open Sans" panose="020B0606030504020204" pitchFamily="34" charset="0"/>
              </a:rPr>
              <a:t>Standard Fee Disclosure Statement (FDS) which can be found in the Adviser Resources Center </a:t>
            </a:r>
            <a:r>
              <a:rPr lang="en-US" sz="1400" dirty="0"/>
              <a:t>and includes the following: </a:t>
            </a:r>
          </a:p>
          <a:p>
            <a:pPr>
              <a:lnSpc>
                <a:spcPct val="117000"/>
              </a:lnSpc>
              <a:spcBef>
                <a:spcPts val="600"/>
              </a:spcBef>
              <a:spcAft>
                <a:spcPts val="600"/>
              </a:spcAft>
            </a:pPr>
            <a:r>
              <a:rPr lang="en-AU" sz="1400" dirty="0"/>
              <a:t>Fee Disclosure Statement (FDS) </a:t>
            </a:r>
          </a:p>
          <a:p>
            <a:pPr>
              <a:lnSpc>
                <a:spcPct val="117000"/>
              </a:lnSpc>
              <a:spcBef>
                <a:spcPts val="600"/>
              </a:spcBef>
              <a:spcAft>
                <a:spcPts val="600"/>
              </a:spcAft>
            </a:pPr>
            <a:r>
              <a:rPr lang="en-AU" sz="1400" dirty="0"/>
              <a:t>Ongoing Service Arrangement Renewal </a:t>
            </a:r>
          </a:p>
          <a:p>
            <a:pPr marL="0" indent="0">
              <a:lnSpc>
                <a:spcPct val="117000"/>
              </a:lnSpc>
              <a:spcBef>
                <a:spcPts val="600"/>
              </a:spcBef>
              <a:spcAft>
                <a:spcPts val="600"/>
              </a:spcAft>
              <a:buNone/>
            </a:pPr>
            <a:r>
              <a:rPr lang="en-AU" sz="1400" dirty="0"/>
              <a:t>It is important that you use our </a:t>
            </a:r>
            <a:r>
              <a:rPr lang="en-AU" sz="1400" dirty="0" err="1"/>
              <a:t>InterPrac</a:t>
            </a:r>
            <a:r>
              <a:rPr lang="en-AU" sz="1400" dirty="0"/>
              <a:t> FDS template so please download it from the ARC if you don’t have our latest document.</a:t>
            </a:r>
          </a:p>
          <a:p>
            <a:pPr marL="0" indent="0">
              <a:lnSpc>
                <a:spcPct val="117000"/>
              </a:lnSpc>
              <a:spcBef>
                <a:spcPts val="600"/>
              </a:spcBef>
              <a:spcAft>
                <a:spcPts val="600"/>
              </a:spcAft>
              <a:buNone/>
            </a:pPr>
            <a:r>
              <a:rPr lang="en-AU" sz="1400" dirty="0"/>
              <a:t>Additionally, the ongoing advice provided to the client must be documented in an advice document, being either an ROA or SOA.</a:t>
            </a:r>
          </a:p>
          <a:p>
            <a:pPr>
              <a:lnSpc>
                <a:spcPct val="117000"/>
              </a:lnSpc>
              <a:spcBef>
                <a:spcPts val="600"/>
              </a:spcBef>
              <a:spcAft>
                <a:spcPts val="600"/>
              </a:spcAft>
            </a:pPr>
            <a:endParaRPr lang="en-US" sz="1200" dirty="0"/>
          </a:p>
          <a:p>
            <a:pPr>
              <a:lnSpc>
                <a:spcPct val="117000"/>
              </a:lnSpc>
              <a:spcBef>
                <a:spcPts val="600"/>
              </a:spcBef>
              <a:spcAft>
                <a:spcPts val="600"/>
              </a:spcAft>
            </a:pPr>
            <a:endParaRPr lang="en-US" sz="1200" dirty="0"/>
          </a:p>
          <a:p>
            <a:pPr>
              <a:lnSpc>
                <a:spcPct val="117000"/>
              </a:lnSpc>
              <a:spcBef>
                <a:spcPts val="600"/>
              </a:spcBef>
              <a:spcAft>
                <a:spcPts val="600"/>
              </a:spcAft>
            </a:pPr>
            <a:endParaRPr lang="en-US" sz="1200" dirty="0"/>
          </a:p>
          <a:p>
            <a:pPr>
              <a:lnSpc>
                <a:spcPct val="107000"/>
              </a:lnSpc>
              <a:spcAft>
                <a:spcPts val="800"/>
              </a:spcAft>
            </a:pPr>
            <a:endParaRPr lang="en-US" sz="2000" dirty="0"/>
          </a:p>
          <a:p>
            <a:pPr marL="0" indent="0">
              <a:lnSpc>
                <a:spcPct val="107000"/>
              </a:lnSpc>
              <a:spcAft>
                <a:spcPts val="800"/>
              </a:spcAft>
              <a:buNone/>
            </a:pPr>
            <a:endParaRPr lang="en-US" sz="1600" dirty="0"/>
          </a:p>
          <a:p>
            <a:pPr marL="0" indent="0">
              <a:lnSpc>
                <a:spcPct val="107000"/>
              </a:lnSpc>
              <a:spcAft>
                <a:spcPts val="800"/>
              </a:spcAft>
              <a:buNone/>
            </a:pPr>
            <a:endParaRPr lang="en-US" sz="2400" dirty="0"/>
          </a:p>
        </p:txBody>
      </p:sp>
    </p:spTree>
    <p:extLst>
      <p:ext uri="{BB962C8B-B14F-4D97-AF65-F5344CB8AC3E}">
        <p14:creationId xmlns:p14="http://schemas.microsoft.com/office/powerpoint/2010/main" val="2858160130"/>
      </p:ext>
    </p:extLst>
  </p:cSld>
  <p:clrMapOvr>
    <a:masterClrMapping/>
  </p:clrMapOvr>
</p:sld>
</file>

<file path=ppt/theme/theme1.xml><?xml version="1.0" encoding="utf-8"?>
<a:theme xmlns:a="http://schemas.openxmlformats.org/drawingml/2006/main" name="First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3b81586-6fdb-4473-93bd-305172c46083}" enabled="0" method="" siteId="{e3b81586-6fdb-4473-93bd-305172c46083}" removed="1"/>
</clbl:labelList>
</file>

<file path=docProps/app.xml><?xml version="1.0" encoding="utf-8"?>
<Properties xmlns="http://schemas.openxmlformats.org/officeDocument/2006/extended-properties" xmlns:vt="http://schemas.openxmlformats.org/officeDocument/2006/docPropsVTypes">
  <Template>Office Theme</Template>
  <TotalTime>9442</TotalTime>
  <Words>3074</Words>
  <Application>Microsoft Office PowerPoint</Application>
  <PresentationFormat>On-screen Show (4:3)</PresentationFormat>
  <Paragraphs>389</Paragraphs>
  <Slides>25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Open Sans</vt:lpstr>
      <vt:lpstr>Symbol</vt:lpstr>
      <vt:lpstr>Wingdings</vt:lpstr>
      <vt:lpstr>First Slide</vt:lpstr>
      <vt:lpstr>Content</vt:lpstr>
      <vt:lpstr>Custom Design</vt:lpstr>
      <vt:lpstr>Compliance – It’s Kind Of A Big Deal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CLIENT REVIEWS</vt:lpstr>
      <vt:lpstr>CLIENT REVIEWS</vt:lpstr>
      <vt:lpstr>CLIENT REVIEWS </vt:lpstr>
      <vt:lpstr>CLIENT REVIEWS </vt:lpstr>
      <vt:lpstr>SOLE PURPOSE TEST</vt:lpstr>
      <vt:lpstr>       SOLE PURPOSE TEST</vt:lpstr>
      <vt:lpstr>SOLE PURPOSE TEST</vt:lpstr>
      <vt:lpstr>PowerPoint Presentation</vt:lpstr>
      <vt:lpstr>SOLE PURPOSE TEST</vt:lpstr>
      <vt:lpstr>Complexity method</vt:lpstr>
      <vt:lpstr>ALTERNATIVES</vt:lpstr>
      <vt:lpstr>ALTERNATIVES</vt:lpstr>
      <vt:lpstr>ALTERNATIVES</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Tadeya</dc:creator>
  <cp:lastModifiedBy>Maria Englezakis</cp:lastModifiedBy>
  <cp:revision>231</cp:revision>
  <dcterms:created xsi:type="dcterms:W3CDTF">2019-07-26T12:50:22Z</dcterms:created>
  <dcterms:modified xsi:type="dcterms:W3CDTF">2023-09-27T00:59:29Z</dcterms:modified>
</cp:coreProperties>
</file>