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56" r:id="rId5"/>
    <p:sldId id="529" r:id="rId6"/>
    <p:sldId id="530" r:id="rId7"/>
    <p:sldId id="531" r:id="rId8"/>
    <p:sldId id="534" r:id="rId9"/>
    <p:sldId id="532" r:id="rId10"/>
    <p:sldId id="535" r:id="rId11"/>
    <p:sldId id="52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w Whelan" initials="AW" lastIdx="1" clrIdx="0">
    <p:extLst>
      <p:ext uri="{19B8F6BF-5375-455C-9EA6-DF929625EA0E}">
        <p15:presenceInfo xmlns:p15="http://schemas.microsoft.com/office/powerpoint/2012/main" userId="S::AWhelan@midwinter.com.au::ab43cf10-8829-47ae-a340-e9689f4556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AED5"/>
    <a:srgbClr val="FFFFFF"/>
    <a:srgbClr val="BCBCBC"/>
    <a:srgbClr val="E3E3E3"/>
    <a:srgbClr val="AAAAAA"/>
    <a:srgbClr val="88D6D4"/>
    <a:srgbClr val="ED9C9F"/>
    <a:srgbClr val="3A77AC"/>
    <a:srgbClr val="F2F2F2"/>
    <a:srgbClr val="C0F0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8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9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4F918AA-33D9-48DA-82FA-6750BA8B0F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3C297E-AF09-4FDF-BA0B-7F32764DB03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0C912-F713-428F-BD7A-71F92626FC35}" type="datetimeFigureOut">
              <a:rPr lang="en-AU" smtClean="0"/>
              <a:pPr/>
              <a:t>25/09/2020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383AC7-E823-49B0-B4CC-FEC2344B28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AU" dirty="0"/>
              <a:t>Classification: REFER TO CLASSIFICATION GUIDE ON CONFLUENCE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E172D6-08FF-4870-A2C9-13F3F4CC66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7A74D-FF9D-4522-A500-79797D0A208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073992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5F7CA-E8F2-4108-A6B0-73FC4DF71855}" type="datetimeFigureOut">
              <a:rPr lang="en-AU" smtClean="0"/>
              <a:pPr/>
              <a:t>25/09/2020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AU" dirty="0"/>
              <a:t>Classification: REFER TO CLASSIFICATION GUIDE ON CONFLUENCE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09FEC-8D74-45B9-9A66-BF68C7B2C43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2540819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midwinter_header_website_bg_dark.jpg"/>
          <p:cNvPicPr>
            <a:picLocks noChangeAspect="1"/>
          </p:cNvPicPr>
          <p:nvPr userDrawn="1"/>
        </p:nvPicPr>
        <p:blipFill>
          <a:blip r:embed="rId2" cstate="print"/>
          <a:srcRect l="5305" r="1190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06EF39A7-FB28-4150-8C7C-4717EC0460F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48772"/>
            <a:ext cx="2771973" cy="483900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2B4FF83-6D4C-4604-AE0F-668A7F9B817C}"/>
              </a:ext>
            </a:extLst>
          </p:cNvPr>
          <p:cNvCxnSpPr/>
          <p:nvPr userDrawn="1"/>
        </p:nvCxnSpPr>
        <p:spPr>
          <a:xfrm>
            <a:off x="911424" y="2060848"/>
            <a:ext cx="720080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28" name="Title Placeholder 51">
            <a:extLst>
              <a:ext uri="{FF2B5EF4-FFF2-40B4-BE49-F238E27FC236}">
                <a16:creationId xmlns:a16="http://schemas.microsoft.com/office/drawing/2014/main" id="{57D26BB3-01A7-4A65-AA6E-C552FD4F5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98844"/>
            <a:ext cx="5616921" cy="1274195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>
              <a:defRPr lang="en-AU" sz="4800" b="1" dirty="0">
                <a:solidFill>
                  <a:schemeClr val="tx1"/>
                </a:solidFill>
              </a:defRPr>
            </a:lvl1pPr>
          </a:lstStyle>
          <a:p>
            <a:pPr lvl="0" defTabSz="914400">
              <a:lnSpc>
                <a:spcPct val="80000"/>
              </a:lnSpc>
            </a:pPr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2" name="Slide Number Placeholder 53">
            <a:extLst>
              <a:ext uri="{FF2B5EF4-FFF2-40B4-BE49-F238E27FC236}">
                <a16:creationId xmlns:a16="http://schemas.microsoft.com/office/drawing/2014/main" id="{7280E763-71C8-41AC-AF52-062E9BB8E2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2800" y="6356350"/>
            <a:ext cx="5420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DF558EF-B241-4D8C-B312-AD77C9DC03B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443FCAC5-54A8-4895-97DF-3B1EE91A4B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4056252"/>
            <a:ext cx="5616575" cy="365125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2000" smtClean="0">
                <a:solidFill>
                  <a:schemeClr val="tx1"/>
                </a:solidFill>
                <a:latin typeface="+mj-lt"/>
                <a:ea typeface="Roboto" panose="02000000000000000000" pitchFamily="2" charset="0"/>
              </a:defRPr>
            </a:lvl1pPr>
            <a:lvl2pPr marL="457200" indent="0">
              <a:buNone/>
              <a:defRPr lang="en-US" sz="20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AU"/>
            </a:lvl5pPr>
          </a:lstStyle>
          <a:p>
            <a:pPr marL="342900" lvl="0" indent="-342900" defTabSz="914400">
              <a:lnSpc>
                <a:spcPct val="100000"/>
              </a:lnSpc>
              <a:spcBef>
                <a:spcPts val="1000"/>
              </a:spcBef>
            </a:pPr>
            <a:r>
              <a:rPr lang="en-US" dirty="0"/>
              <a:t>Edit Master text styles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C0D821-C28B-47C5-A6E9-5AB740129AD1}"/>
              </a:ext>
            </a:extLst>
          </p:cNvPr>
          <p:cNvSpPr txBox="1"/>
          <p:nvPr userDrawn="1"/>
        </p:nvSpPr>
        <p:spPr>
          <a:xfrm>
            <a:off x="838200" y="6415801"/>
            <a:ext cx="2453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>
                <a:solidFill>
                  <a:schemeClr val="tx1"/>
                </a:solidFill>
                <a:latin typeface="+mj-lt"/>
              </a:rPr>
              <a:t>Midwinter, a Bravura Solutions company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13BBB6-5702-4BF1-A4AA-9F8EC9A5092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90F17A6-B0A9-453A-9DBF-5031EB031FB1}"/>
              </a:ext>
            </a:extLst>
          </p:cNvPr>
          <p:cNvGrpSpPr/>
          <p:nvPr userDrawn="1"/>
        </p:nvGrpSpPr>
        <p:grpSpPr>
          <a:xfrm>
            <a:off x="5818644" y="1440322"/>
            <a:ext cx="554709" cy="554709"/>
            <a:chOff x="7714145" y="3980094"/>
            <a:chExt cx="235297" cy="235297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4A29B68-F54B-483F-96DC-711F75D6D38F}"/>
                </a:ext>
              </a:extLst>
            </p:cNvPr>
            <p:cNvSpPr/>
            <p:nvPr/>
          </p:nvSpPr>
          <p:spPr>
            <a:xfrm>
              <a:off x="7714145" y="3980094"/>
              <a:ext cx="235297" cy="235297"/>
            </a:xfrm>
            <a:custGeom>
              <a:avLst/>
              <a:gdLst>
                <a:gd name="connsiteX0" fmla="*/ 118065 w 235296"/>
                <a:gd name="connsiteY0" fmla="*/ 24781 h 235296"/>
                <a:gd name="connsiteX1" fmla="*/ 212184 w 235296"/>
                <a:gd name="connsiteY1" fmla="*/ 118900 h 235296"/>
                <a:gd name="connsiteX2" fmla="*/ 195831 w 235296"/>
                <a:gd name="connsiteY2" fmla="*/ 171607 h 235296"/>
                <a:gd name="connsiteX3" fmla="*/ 191831 w 235296"/>
                <a:gd name="connsiteY3" fmla="*/ 177607 h 235296"/>
                <a:gd name="connsiteX4" fmla="*/ 194537 w 235296"/>
                <a:gd name="connsiteY4" fmla="*/ 184195 h 235296"/>
                <a:gd name="connsiteX5" fmla="*/ 201596 w 235296"/>
                <a:gd name="connsiteY5" fmla="*/ 201842 h 235296"/>
                <a:gd name="connsiteX6" fmla="*/ 183831 w 235296"/>
                <a:gd name="connsiteY6" fmla="*/ 194784 h 235296"/>
                <a:gd name="connsiteX7" fmla="*/ 177243 w 235296"/>
                <a:gd name="connsiteY7" fmla="*/ 192195 h 235296"/>
                <a:gd name="connsiteX8" fmla="*/ 171361 w 235296"/>
                <a:gd name="connsiteY8" fmla="*/ 196195 h 235296"/>
                <a:gd name="connsiteX9" fmla="*/ 40169 w 235296"/>
                <a:gd name="connsiteY9" fmla="*/ 173713 h 235296"/>
                <a:gd name="connsiteX10" fmla="*/ 62651 w 235296"/>
                <a:gd name="connsiteY10" fmla="*/ 42522 h 235296"/>
                <a:gd name="connsiteX11" fmla="*/ 118536 w 235296"/>
                <a:gd name="connsiteY11" fmla="*/ 25252 h 235296"/>
                <a:gd name="connsiteX12" fmla="*/ 118065 w 235296"/>
                <a:gd name="connsiteY12" fmla="*/ 11369 h 235296"/>
                <a:gd name="connsiteX13" fmla="*/ 10899 w 235296"/>
                <a:gd name="connsiteY13" fmla="*/ 118323 h 235296"/>
                <a:gd name="connsiteX14" fmla="*/ 117852 w 235296"/>
                <a:gd name="connsiteY14" fmla="*/ 225489 h 235296"/>
                <a:gd name="connsiteX15" fmla="*/ 178418 w 235296"/>
                <a:gd name="connsiteY15" fmla="*/ 206783 h 235296"/>
                <a:gd name="connsiteX16" fmla="*/ 225479 w 235296"/>
                <a:gd name="connsiteY16" fmla="*/ 225372 h 235296"/>
                <a:gd name="connsiteX17" fmla="*/ 206773 w 235296"/>
                <a:gd name="connsiteY17" fmla="*/ 178313 h 235296"/>
                <a:gd name="connsiteX18" fmla="*/ 179040 w 235296"/>
                <a:gd name="connsiteY18" fmla="*/ 29637 h 235296"/>
                <a:gd name="connsiteX19" fmla="*/ 118419 w 235296"/>
                <a:gd name="connsiteY19" fmla="*/ 10899 h 235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296" h="235296">
                  <a:moveTo>
                    <a:pt x="118065" y="24781"/>
                  </a:moveTo>
                  <a:cubicBezTo>
                    <a:pt x="170046" y="24781"/>
                    <a:pt x="212184" y="66920"/>
                    <a:pt x="212184" y="118900"/>
                  </a:cubicBezTo>
                  <a:cubicBezTo>
                    <a:pt x="212224" y="137724"/>
                    <a:pt x="206519" y="156112"/>
                    <a:pt x="195831" y="171607"/>
                  </a:cubicBezTo>
                  <a:lnTo>
                    <a:pt x="191831" y="177607"/>
                  </a:lnTo>
                  <a:lnTo>
                    <a:pt x="194537" y="184195"/>
                  </a:lnTo>
                  <a:lnTo>
                    <a:pt x="201596" y="201842"/>
                  </a:lnTo>
                  <a:lnTo>
                    <a:pt x="183831" y="194784"/>
                  </a:lnTo>
                  <a:lnTo>
                    <a:pt x="177243" y="192195"/>
                  </a:lnTo>
                  <a:lnTo>
                    <a:pt x="171361" y="196195"/>
                  </a:lnTo>
                  <a:cubicBezTo>
                    <a:pt x="128925" y="226215"/>
                    <a:pt x="70188" y="216149"/>
                    <a:pt x="40169" y="173713"/>
                  </a:cubicBezTo>
                  <a:cubicBezTo>
                    <a:pt x="10150" y="131278"/>
                    <a:pt x="20216" y="72541"/>
                    <a:pt x="62651" y="42522"/>
                  </a:cubicBezTo>
                  <a:cubicBezTo>
                    <a:pt x="78973" y="30976"/>
                    <a:pt x="98547" y="24927"/>
                    <a:pt x="118536" y="25252"/>
                  </a:cubicBezTo>
                  <a:close/>
                  <a:moveTo>
                    <a:pt x="118065" y="11369"/>
                  </a:moveTo>
                  <a:cubicBezTo>
                    <a:pt x="58937" y="11310"/>
                    <a:pt x="10957" y="59195"/>
                    <a:pt x="10899" y="118323"/>
                  </a:cubicBezTo>
                  <a:cubicBezTo>
                    <a:pt x="10840" y="177450"/>
                    <a:pt x="58725" y="225430"/>
                    <a:pt x="117852" y="225489"/>
                  </a:cubicBezTo>
                  <a:cubicBezTo>
                    <a:pt x="139467" y="225511"/>
                    <a:pt x="160581" y="218990"/>
                    <a:pt x="178418" y="206783"/>
                  </a:cubicBezTo>
                  <a:lnTo>
                    <a:pt x="225479" y="225372"/>
                  </a:lnTo>
                  <a:lnTo>
                    <a:pt x="206773" y="178313"/>
                  </a:lnTo>
                  <a:cubicBezTo>
                    <a:pt x="240170" y="129599"/>
                    <a:pt x="227754" y="63035"/>
                    <a:pt x="179040" y="29637"/>
                  </a:cubicBezTo>
                  <a:cubicBezTo>
                    <a:pt x="161194" y="17402"/>
                    <a:pt x="140056" y="10868"/>
                    <a:pt x="118419" y="10899"/>
                  </a:cubicBezTo>
                  <a:close/>
                </a:path>
              </a:pathLst>
            </a:custGeom>
            <a:solidFill>
              <a:srgbClr val="FFFFFF"/>
            </a:solidFill>
            <a:ln w="1176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57200"/>
              <a:endParaRPr lang="en-AU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526FFAD-BB6D-4187-B75B-0831C2C73EAC}"/>
                </a:ext>
              </a:extLst>
            </p:cNvPr>
            <p:cNvSpPr/>
            <p:nvPr/>
          </p:nvSpPr>
          <p:spPr>
            <a:xfrm>
              <a:off x="7814606" y="4080919"/>
              <a:ext cx="23530" cy="23530"/>
            </a:xfrm>
            <a:custGeom>
              <a:avLst/>
              <a:gdLst>
                <a:gd name="connsiteX0" fmla="*/ 10898 w 23529"/>
                <a:gd name="connsiteY0" fmla="*/ 10898 h 23529"/>
                <a:gd name="connsiteX1" fmla="*/ 24310 w 23529"/>
                <a:gd name="connsiteY1" fmla="*/ 10898 h 23529"/>
                <a:gd name="connsiteX2" fmla="*/ 24310 w 23529"/>
                <a:gd name="connsiteY2" fmla="*/ 24310 h 23529"/>
                <a:gd name="connsiteX3" fmla="*/ 10898 w 23529"/>
                <a:gd name="connsiteY3" fmla="*/ 24310 h 23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529" h="23529">
                  <a:moveTo>
                    <a:pt x="10898" y="10898"/>
                  </a:moveTo>
                  <a:lnTo>
                    <a:pt x="24310" y="10898"/>
                  </a:lnTo>
                  <a:lnTo>
                    <a:pt x="24310" y="24310"/>
                  </a:lnTo>
                  <a:lnTo>
                    <a:pt x="10898" y="24310"/>
                  </a:lnTo>
                  <a:close/>
                </a:path>
              </a:pathLst>
            </a:custGeom>
            <a:solidFill>
              <a:srgbClr val="FFFFFF"/>
            </a:solidFill>
            <a:ln w="1176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57200"/>
              <a:endParaRPr lang="en-AU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96AB5A1-276B-458A-9749-295E0C14BA53}"/>
                </a:ext>
              </a:extLst>
            </p:cNvPr>
            <p:cNvSpPr/>
            <p:nvPr/>
          </p:nvSpPr>
          <p:spPr>
            <a:xfrm>
              <a:off x="7841430" y="4080919"/>
              <a:ext cx="23530" cy="23530"/>
            </a:xfrm>
            <a:custGeom>
              <a:avLst/>
              <a:gdLst>
                <a:gd name="connsiteX0" fmla="*/ 10899 w 23529"/>
                <a:gd name="connsiteY0" fmla="*/ 10898 h 23529"/>
                <a:gd name="connsiteX1" fmla="*/ 24311 w 23529"/>
                <a:gd name="connsiteY1" fmla="*/ 10898 h 23529"/>
                <a:gd name="connsiteX2" fmla="*/ 24311 w 23529"/>
                <a:gd name="connsiteY2" fmla="*/ 24310 h 23529"/>
                <a:gd name="connsiteX3" fmla="*/ 10899 w 23529"/>
                <a:gd name="connsiteY3" fmla="*/ 24310 h 23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529" h="23529">
                  <a:moveTo>
                    <a:pt x="10899" y="10898"/>
                  </a:moveTo>
                  <a:lnTo>
                    <a:pt x="24311" y="10898"/>
                  </a:lnTo>
                  <a:lnTo>
                    <a:pt x="24311" y="24310"/>
                  </a:lnTo>
                  <a:lnTo>
                    <a:pt x="10899" y="24310"/>
                  </a:lnTo>
                  <a:close/>
                </a:path>
              </a:pathLst>
            </a:custGeom>
            <a:solidFill>
              <a:srgbClr val="FFFFFF"/>
            </a:solidFill>
            <a:ln w="1176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57200"/>
              <a:endParaRPr lang="en-AU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00759E1-E25C-4552-882F-969C57807D22}"/>
                </a:ext>
              </a:extLst>
            </p:cNvPr>
            <p:cNvSpPr/>
            <p:nvPr/>
          </p:nvSpPr>
          <p:spPr>
            <a:xfrm>
              <a:off x="7787900" y="4080919"/>
              <a:ext cx="23530" cy="23530"/>
            </a:xfrm>
            <a:custGeom>
              <a:avLst/>
              <a:gdLst>
                <a:gd name="connsiteX0" fmla="*/ 10899 w 23529"/>
                <a:gd name="connsiteY0" fmla="*/ 10898 h 23529"/>
                <a:gd name="connsiteX1" fmla="*/ 24311 w 23529"/>
                <a:gd name="connsiteY1" fmla="*/ 10898 h 23529"/>
                <a:gd name="connsiteX2" fmla="*/ 24311 w 23529"/>
                <a:gd name="connsiteY2" fmla="*/ 24310 h 23529"/>
                <a:gd name="connsiteX3" fmla="*/ 10899 w 23529"/>
                <a:gd name="connsiteY3" fmla="*/ 24310 h 23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529" h="23529">
                  <a:moveTo>
                    <a:pt x="10899" y="10898"/>
                  </a:moveTo>
                  <a:lnTo>
                    <a:pt x="24311" y="10898"/>
                  </a:lnTo>
                  <a:lnTo>
                    <a:pt x="24311" y="24310"/>
                  </a:lnTo>
                  <a:lnTo>
                    <a:pt x="10899" y="24310"/>
                  </a:lnTo>
                  <a:close/>
                </a:path>
              </a:pathLst>
            </a:custGeom>
            <a:solidFill>
              <a:srgbClr val="FFFFFF"/>
            </a:solidFill>
            <a:ln w="1176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57200"/>
              <a:endParaRPr lang="en-AU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34" name="Slide Number Placeholder 53">
            <a:extLst>
              <a:ext uri="{FF2B5EF4-FFF2-40B4-BE49-F238E27FC236}">
                <a16:creationId xmlns:a16="http://schemas.microsoft.com/office/drawing/2014/main" id="{CF663FF5-03C5-420D-9BD8-C583E20CF3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7939" y="6356350"/>
            <a:ext cx="5420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DF558EF-B241-4D8C-B312-AD77C9DC03B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665B8C17-66E6-494B-8413-F302624A8EA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8199" y="2621280"/>
            <a:ext cx="10515601" cy="1905000"/>
          </a:xfrm>
        </p:spPr>
        <p:txBody>
          <a:bodyPr wrap="square" lIns="90000" tIns="46800" rIns="90000" bIns="46800" anchor="t" anchorCtr="0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19B93B40-9F2E-41C7-A1AC-194E37758E43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838199" y="4633912"/>
            <a:ext cx="10515601" cy="340735"/>
          </a:xfrm>
        </p:spPr>
        <p:txBody>
          <a:bodyPr wrap="square" lIns="90000" tIns="46800" rIns="90000" bIns="46800" anchor="t" anchorCtr="0">
            <a:sp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j-lt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36" name="Picture 35" descr="A picture containing clipart&#10;&#10;Description automatically generated">
            <a:extLst>
              <a:ext uri="{FF2B5EF4-FFF2-40B4-BE49-F238E27FC236}">
                <a16:creationId xmlns:a16="http://schemas.microsoft.com/office/drawing/2014/main" id="{CB85D8B6-6F61-4EE8-816A-4CA44B07E2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068" y="493508"/>
            <a:ext cx="1384209" cy="241640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E1306BD9-9628-4BB1-931E-F3107C4B50F3}"/>
              </a:ext>
            </a:extLst>
          </p:cNvPr>
          <p:cNvSpPr txBox="1"/>
          <p:nvPr userDrawn="1"/>
        </p:nvSpPr>
        <p:spPr>
          <a:xfrm>
            <a:off x="823913" y="6415801"/>
            <a:ext cx="2453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>
                <a:solidFill>
                  <a:schemeClr val="tx1"/>
                </a:solidFill>
                <a:latin typeface="+mj-lt"/>
              </a:rPr>
              <a:t>Midwinter, a Bravura Solutions company</a:t>
            </a:r>
          </a:p>
        </p:txBody>
      </p:sp>
    </p:spTree>
    <p:extLst>
      <p:ext uri="{BB962C8B-B14F-4D97-AF65-F5344CB8AC3E}">
        <p14:creationId xmlns:p14="http://schemas.microsoft.com/office/powerpoint/2010/main" val="11198595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idwinter_header_website_bg_dark.jpg"/>
          <p:cNvPicPr>
            <a:picLocks noChangeAspect="1"/>
          </p:cNvPicPr>
          <p:nvPr userDrawn="1"/>
        </p:nvPicPr>
        <p:blipFill>
          <a:blip r:embed="rId2" cstate="print"/>
          <a:srcRect l="5305" r="1190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DB2022F-021F-4ACF-B34D-D5FC49136FAD}"/>
              </a:ext>
            </a:extLst>
          </p:cNvPr>
          <p:cNvCxnSpPr/>
          <p:nvPr userDrawn="1"/>
        </p:nvCxnSpPr>
        <p:spPr>
          <a:xfrm>
            <a:off x="911424" y="2060848"/>
            <a:ext cx="720080" cy="0"/>
          </a:xfrm>
          <a:prstGeom prst="line">
            <a:avLst/>
          </a:prstGeom>
          <a:noFill/>
          <a:ln w="5715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1E45AC2-9BBA-4834-AC37-0D5BA53AF39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199" y="2410691"/>
            <a:ext cx="6241611" cy="1562088"/>
          </a:xfrm>
        </p:spPr>
        <p:txBody>
          <a:bodyPr anchor="ctr"/>
          <a:lstStyle>
            <a:lvl1pPr marL="0" indent="0" algn="l">
              <a:buNone/>
              <a:defRPr sz="72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THANK YOU</a:t>
            </a:r>
          </a:p>
        </p:txBody>
      </p:sp>
      <p:pic>
        <p:nvPicPr>
          <p:cNvPr id="11" name="Picture 10" descr="A picture containing clipart&#10;&#10;Description automatically generated">
            <a:extLst>
              <a:ext uri="{FF2B5EF4-FFF2-40B4-BE49-F238E27FC236}">
                <a16:creationId xmlns:a16="http://schemas.microsoft.com/office/drawing/2014/main" id="{75A82226-C605-4CD5-AF69-0FF458B4CA2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48772"/>
            <a:ext cx="2771973" cy="483900"/>
          </a:xfrm>
          <a:prstGeom prst="rect">
            <a:avLst/>
          </a:prstGeom>
        </p:spPr>
      </p:pic>
      <p:sp>
        <p:nvSpPr>
          <p:cNvPr id="20" name="Slide Number Placeholder 53">
            <a:extLst>
              <a:ext uri="{FF2B5EF4-FFF2-40B4-BE49-F238E27FC236}">
                <a16:creationId xmlns:a16="http://schemas.microsoft.com/office/drawing/2014/main" id="{5214BB48-184B-410B-B708-03764495CE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7939" y="6356350"/>
            <a:ext cx="5420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DF558EF-B241-4D8C-B312-AD77C9DC03B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563031B-AB39-4402-A65F-D7DDDEAB93E7}"/>
              </a:ext>
            </a:extLst>
          </p:cNvPr>
          <p:cNvSpPr txBox="1"/>
          <p:nvPr userDrawn="1"/>
        </p:nvSpPr>
        <p:spPr>
          <a:xfrm>
            <a:off x="823913" y="6415801"/>
            <a:ext cx="2453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>
                <a:solidFill>
                  <a:schemeClr val="bg1"/>
                </a:solidFill>
                <a:latin typeface="+mj-lt"/>
              </a:rPr>
              <a:t>Midwinter, a Bravura Solutions company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raphic 29">
            <a:extLst>
              <a:ext uri="{FF2B5EF4-FFF2-40B4-BE49-F238E27FC236}">
                <a16:creationId xmlns:a16="http://schemas.microsoft.com/office/drawing/2014/main" id="{8F21874E-74E4-43B0-8492-3A4B63C71A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776520" y="296652"/>
            <a:ext cx="1020996" cy="769727"/>
          </a:xfrm>
          <a:prstGeom prst="rect">
            <a:avLst/>
          </a:prstGeom>
        </p:spPr>
      </p:pic>
      <p:sp>
        <p:nvSpPr>
          <p:cNvPr id="34" name="Slide Number Placeholder 53">
            <a:extLst>
              <a:ext uri="{FF2B5EF4-FFF2-40B4-BE49-F238E27FC236}">
                <a16:creationId xmlns:a16="http://schemas.microsoft.com/office/drawing/2014/main" id="{CF663FF5-03C5-420D-9BD8-C583E20CF3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7939" y="6356350"/>
            <a:ext cx="5420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</a:defRPr>
            </a:lvl1pPr>
          </a:lstStyle>
          <a:p>
            <a:fld id="{3DF558EF-B241-4D8C-B312-AD77C9DC03B0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C8912A3-1A70-45B7-A758-163A49D547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74449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ontent Placeholder 31">
            <a:extLst>
              <a:ext uri="{FF2B5EF4-FFF2-40B4-BE49-F238E27FC236}">
                <a16:creationId xmlns:a16="http://schemas.microsoft.com/office/drawing/2014/main" id="{AB71D895-0E18-4DA9-9F87-46F74087102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07988" y="1700213"/>
            <a:ext cx="11376025" cy="4645025"/>
          </a:xfrm>
        </p:spPr>
        <p:txBody>
          <a:bodyPr vert="horz" lIns="91440" tIns="45720" rIns="91440" bIns="45720" rtlCol="0">
            <a:noAutofit/>
          </a:bodyPr>
          <a:lstStyle>
            <a:lvl1pPr marL="285750" indent="-285750">
              <a:buClr>
                <a:schemeClr val="bg2"/>
              </a:buClr>
              <a:buSzPct val="80000"/>
              <a:buFont typeface="Arial" panose="020B0604020202020204" pitchFamily="34" charset="0"/>
              <a:buChar char="•"/>
              <a:defRPr lang="en-US" sz="160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defRPr>
            </a:lvl1pPr>
            <a:lvl2pPr marL="731520" indent="-274320">
              <a:buClr>
                <a:schemeClr val="bg2"/>
              </a:buClr>
              <a:buFont typeface="Arial" panose="020B0604020202020204" pitchFamily="34" charset="0"/>
              <a:buChar char="•"/>
              <a:defRPr lang="en-US" sz="140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defRPr>
            </a:lvl2pPr>
            <a:lvl3pPr marL="1200150" indent="-285750">
              <a:buClr>
                <a:schemeClr val="bg2"/>
              </a:buClr>
              <a:buFont typeface="Arial" panose="020B0604020202020204" pitchFamily="34" charset="0"/>
              <a:buChar char="•"/>
              <a:defRPr lang="en-US" sz="140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defRPr>
            </a:lvl3pPr>
            <a:lvl4pPr marL="1657350" indent="-285750">
              <a:buClr>
                <a:schemeClr val="bg2"/>
              </a:buClr>
              <a:buFont typeface="Arial" panose="020B0604020202020204" pitchFamily="34" charset="0"/>
              <a:buChar char="•"/>
              <a:defRPr lang="en-US" sz="140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defRPr>
            </a:lvl4pPr>
            <a:lvl5pPr marL="2114550" indent="-285750">
              <a:buClr>
                <a:schemeClr val="bg2"/>
              </a:buClr>
              <a:buFont typeface="Arial" panose="020B0604020202020204" pitchFamily="34" charset="0"/>
              <a:buChar char="•"/>
              <a:defRPr lang="en-AU" sz="1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defRPr>
            </a:lvl5pPr>
          </a:lstStyle>
          <a:p>
            <a:pPr marL="228600" marR="0" lvl="0" indent="-228600" defTabSz="914400" fontAlgn="auto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Roboto Light" panose="02000000000000000000" pitchFamily="2" charset="0"/>
              <a:buChar char="−"/>
              <a:tabLst/>
            </a:pPr>
            <a:r>
              <a:rPr lang="en-US" dirty="0"/>
              <a:t>Edit Master text styles</a:t>
            </a:r>
          </a:p>
          <a:p>
            <a:pPr marL="685800" marR="0" lvl="1" indent="-228600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Roboto Light" panose="02000000000000000000" pitchFamily="2" charset="0"/>
              <a:buChar char="−"/>
              <a:tabLst/>
            </a:pPr>
            <a:r>
              <a:rPr lang="en-US" dirty="0"/>
              <a:t>Second level</a:t>
            </a:r>
          </a:p>
          <a:p>
            <a:pPr marL="1143000" marR="0" lvl="2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Tx/>
              <a:buFont typeface="Roboto Light" panose="02000000000000000000" pitchFamily="2" charset="0"/>
              <a:buChar char="−"/>
              <a:tabLst/>
            </a:pPr>
            <a:r>
              <a:rPr lang="en-US" dirty="0"/>
              <a:t>Third level</a:t>
            </a:r>
          </a:p>
          <a:p>
            <a:pPr marL="1600200" marR="0" lvl="3" indent="-228600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Tx/>
              <a:buFont typeface="Roboto Light" panose="02000000000000000000" pitchFamily="2" charset="0"/>
              <a:buChar char="−"/>
              <a:tabLst/>
            </a:pPr>
            <a:r>
              <a:rPr lang="en-US" dirty="0"/>
              <a:t>Fourth level</a:t>
            </a:r>
          </a:p>
          <a:p>
            <a:pPr marL="2057400" marR="0" lvl="4" indent="-228600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Tx/>
              <a:buFont typeface="Roboto Light" panose="02000000000000000000" pitchFamily="2" charset="0"/>
              <a:buChar char="−"/>
              <a:tabLst/>
            </a:pPr>
            <a:r>
              <a:rPr lang="en-US" dirty="0"/>
              <a:t>Fifth level</a:t>
            </a:r>
            <a:endParaRPr lang="en-AU" dirty="0"/>
          </a:p>
        </p:txBody>
      </p:sp>
      <p:sp>
        <p:nvSpPr>
          <p:cNvPr id="34" name="Slide Number Placeholder 53">
            <a:extLst>
              <a:ext uri="{FF2B5EF4-FFF2-40B4-BE49-F238E27FC236}">
                <a16:creationId xmlns:a16="http://schemas.microsoft.com/office/drawing/2014/main" id="{CF663FF5-03C5-420D-9BD8-C583E20CF3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2800" y="6356350"/>
            <a:ext cx="5420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AU" smtClean="0"/>
            </a:lvl1pPr>
          </a:lstStyle>
          <a:p>
            <a:fld id="{3DF558EF-B241-4D8C-B312-AD77C9DC03B0}" type="slidenum">
              <a:rPr lang="en-AU" smtClean="0"/>
              <a:pPr/>
              <a:t>‹#›</a:t>
            </a:fld>
            <a:endParaRPr lang="en-AU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B4AF66C-D8F3-4AD0-9926-A6E297861C14}"/>
              </a:ext>
            </a:extLst>
          </p:cNvPr>
          <p:cNvGrpSpPr/>
          <p:nvPr userDrawn="1"/>
        </p:nvGrpSpPr>
        <p:grpSpPr>
          <a:xfrm>
            <a:off x="10829112" y="216532"/>
            <a:ext cx="915812" cy="770762"/>
            <a:chOff x="9128060" y="685292"/>
            <a:chExt cx="2435636" cy="2049872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C8BA59B4-B5B0-49E6-8354-9ABDB46B8D2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4203"/>
            <a:stretch/>
          </p:blipFill>
          <p:spPr>
            <a:xfrm>
              <a:off x="9722381" y="685292"/>
              <a:ext cx="1246995" cy="1440000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DDF9BD7C-1A89-4D95-8810-0CFB3575932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21"/>
            <a:stretch/>
          </p:blipFill>
          <p:spPr>
            <a:xfrm>
              <a:off x="9128060" y="2195164"/>
              <a:ext cx="2435636" cy="540000"/>
            </a:xfrm>
            <a:prstGeom prst="rect">
              <a:avLst/>
            </a:prstGeom>
          </p:spPr>
        </p:pic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EAF2A024-5271-4230-A249-388A2B7BC67D}"/>
              </a:ext>
            </a:extLst>
          </p:cNvPr>
          <p:cNvSpPr txBox="1"/>
          <p:nvPr userDrawn="1"/>
        </p:nvSpPr>
        <p:spPr>
          <a:xfrm>
            <a:off x="407988" y="6415801"/>
            <a:ext cx="2453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>
                <a:solidFill>
                  <a:schemeClr val="accent1"/>
                </a:solidFill>
                <a:latin typeface="+mj-lt"/>
              </a:rPr>
              <a:t>Midwinter, a Bravura Solutions company</a:t>
            </a: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2B6940A7-747B-4EDA-AD40-9DF47EFCC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532707"/>
            <a:ext cx="10260000" cy="590931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pic>
        <p:nvPicPr>
          <p:cNvPr id="3" name="Picture 2" descr="InterPrac Financial Planning - Sequoia Wealth Management">
            <a:extLst>
              <a:ext uri="{FF2B5EF4-FFF2-40B4-BE49-F238E27FC236}">
                <a16:creationId xmlns:a16="http://schemas.microsoft.com/office/drawing/2014/main" id="{1E017AF0-E951-46B5-8596-6939CC8B9A2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7018" y="1020953"/>
            <a:ext cx="720000" cy="6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ontent Placeholder 31">
            <a:extLst>
              <a:ext uri="{FF2B5EF4-FFF2-40B4-BE49-F238E27FC236}">
                <a16:creationId xmlns:a16="http://schemas.microsoft.com/office/drawing/2014/main" id="{AB71D895-0E18-4DA9-9F87-46F74087102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07988" y="1700213"/>
            <a:ext cx="11376025" cy="4645025"/>
          </a:xfrm>
        </p:spPr>
        <p:txBody>
          <a:bodyPr vert="horz" lIns="91440" tIns="45720" rIns="91440" bIns="45720" rtlCol="0">
            <a:noAutofit/>
          </a:bodyPr>
          <a:lstStyle>
            <a:lvl1pPr marL="285750" indent="-285750">
              <a:buClr>
                <a:schemeClr val="bg2"/>
              </a:buClr>
              <a:buSzPct val="80000"/>
              <a:buFont typeface="Arial" panose="020B0604020202020204" pitchFamily="34" charset="0"/>
              <a:buChar char="•"/>
              <a:defRPr lang="en-US" sz="160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defRPr>
            </a:lvl1pPr>
            <a:lvl2pPr marL="731520" indent="-274320">
              <a:buClr>
                <a:schemeClr val="bg2"/>
              </a:buClr>
              <a:buFont typeface="Arial" panose="020B0604020202020204" pitchFamily="34" charset="0"/>
              <a:buChar char="•"/>
              <a:defRPr lang="en-US" sz="140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defRPr>
            </a:lvl2pPr>
            <a:lvl3pPr marL="1200150" indent="-285750">
              <a:buClr>
                <a:schemeClr val="bg2"/>
              </a:buClr>
              <a:buFont typeface="Arial" panose="020B0604020202020204" pitchFamily="34" charset="0"/>
              <a:buChar char="•"/>
              <a:defRPr lang="en-US" sz="140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defRPr>
            </a:lvl3pPr>
            <a:lvl4pPr marL="1657350" indent="-285750">
              <a:buClr>
                <a:schemeClr val="bg2"/>
              </a:buClr>
              <a:buFont typeface="Arial" panose="020B0604020202020204" pitchFamily="34" charset="0"/>
              <a:buChar char="•"/>
              <a:defRPr lang="en-US" sz="140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defRPr>
            </a:lvl4pPr>
            <a:lvl5pPr marL="2114550" indent="-285750">
              <a:buClr>
                <a:schemeClr val="bg2"/>
              </a:buClr>
              <a:buFont typeface="Arial" panose="020B0604020202020204" pitchFamily="34" charset="0"/>
              <a:buChar char="•"/>
              <a:defRPr lang="en-AU" sz="1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defRPr>
            </a:lvl5pPr>
          </a:lstStyle>
          <a:p>
            <a:pPr marL="228600" marR="0" lvl="0" indent="-228600" defTabSz="914400" fontAlgn="auto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Roboto Light" panose="02000000000000000000" pitchFamily="2" charset="0"/>
              <a:buChar char="−"/>
              <a:tabLst/>
            </a:pPr>
            <a:r>
              <a:rPr lang="en-US" dirty="0"/>
              <a:t>Edit Master text styles</a:t>
            </a:r>
          </a:p>
          <a:p>
            <a:pPr marL="685800" marR="0" lvl="1" indent="-228600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Roboto Light" panose="02000000000000000000" pitchFamily="2" charset="0"/>
              <a:buChar char="−"/>
              <a:tabLst/>
            </a:pPr>
            <a:r>
              <a:rPr lang="en-US" dirty="0"/>
              <a:t>Second level</a:t>
            </a:r>
          </a:p>
          <a:p>
            <a:pPr marL="1143000" marR="0" lvl="2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Tx/>
              <a:buFont typeface="Roboto Light" panose="02000000000000000000" pitchFamily="2" charset="0"/>
              <a:buChar char="−"/>
              <a:tabLst/>
            </a:pPr>
            <a:r>
              <a:rPr lang="en-US" dirty="0"/>
              <a:t>Third level</a:t>
            </a:r>
          </a:p>
          <a:p>
            <a:pPr marL="1600200" marR="0" lvl="3" indent="-228600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Tx/>
              <a:buFont typeface="Roboto Light" panose="02000000000000000000" pitchFamily="2" charset="0"/>
              <a:buChar char="−"/>
              <a:tabLst/>
            </a:pPr>
            <a:r>
              <a:rPr lang="en-US" dirty="0"/>
              <a:t>Fourth level</a:t>
            </a:r>
          </a:p>
          <a:p>
            <a:pPr marL="2057400" marR="0" lvl="4" indent="-228600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Tx/>
              <a:buFont typeface="Roboto Light" panose="02000000000000000000" pitchFamily="2" charset="0"/>
              <a:buChar char="−"/>
              <a:tabLst/>
            </a:pPr>
            <a:r>
              <a:rPr lang="en-US" dirty="0"/>
              <a:t>Fifth level</a:t>
            </a:r>
            <a:endParaRPr lang="en-AU" dirty="0"/>
          </a:p>
        </p:txBody>
      </p:sp>
      <p:sp>
        <p:nvSpPr>
          <p:cNvPr id="34" name="Slide Number Placeholder 53">
            <a:extLst>
              <a:ext uri="{FF2B5EF4-FFF2-40B4-BE49-F238E27FC236}">
                <a16:creationId xmlns:a16="http://schemas.microsoft.com/office/drawing/2014/main" id="{CF663FF5-03C5-420D-9BD8-C583E20CF3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2800" y="6356350"/>
            <a:ext cx="5420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AU" smtClean="0"/>
            </a:lvl1pPr>
          </a:lstStyle>
          <a:p>
            <a:fld id="{3DF558EF-B241-4D8C-B312-AD77C9DC03B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48E6443-05CA-41C2-ACA6-E3F6E953F298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406799" y="1121530"/>
            <a:ext cx="11377213" cy="329830"/>
          </a:xfrm>
        </p:spPr>
        <p:txBody>
          <a:bodyPr wrap="square" lIns="90000" tIns="36000" rIns="90000" bIns="46800" anchor="t" anchorCtr="0">
            <a:sp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j-lt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B4AF66C-D8F3-4AD0-9926-A6E297861C14}"/>
              </a:ext>
            </a:extLst>
          </p:cNvPr>
          <p:cNvGrpSpPr/>
          <p:nvPr userDrawn="1"/>
        </p:nvGrpSpPr>
        <p:grpSpPr>
          <a:xfrm>
            <a:off x="10829112" y="216532"/>
            <a:ext cx="915812" cy="770762"/>
            <a:chOff x="9128060" y="685292"/>
            <a:chExt cx="2435636" cy="2049872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C8BA59B4-B5B0-49E6-8354-9ABDB46B8D2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4203"/>
            <a:stretch/>
          </p:blipFill>
          <p:spPr>
            <a:xfrm>
              <a:off x="9722381" y="685292"/>
              <a:ext cx="1246995" cy="1440000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DDF9BD7C-1A89-4D95-8810-0CFB3575932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21"/>
            <a:stretch/>
          </p:blipFill>
          <p:spPr>
            <a:xfrm>
              <a:off x="9128060" y="2195164"/>
              <a:ext cx="2435636" cy="540000"/>
            </a:xfrm>
            <a:prstGeom prst="rect">
              <a:avLst/>
            </a:prstGeom>
          </p:spPr>
        </p:pic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EAF2A024-5271-4230-A249-388A2B7BC67D}"/>
              </a:ext>
            </a:extLst>
          </p:cNvPr>
          <p:cNvSpPr txBox="1"/>
          <p:nvPr userDrawn="1"/>
        </p:nvSpPr>
        <p:spPr>
          <a:xfrm>
            <a:off x="407988" y="6415801"/>
            <a:ext cx="2453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>
                <a:solidFill>
                  <a:schemeClr val="accent1"/>
                </a:solidFill>
                <a:latin typeface="+mj-lt"/>
              </a:rPr>
              <a:t>Midwinter, a Bravura Solutions company</a:t>
            </a: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2B6940A7-747B-4EDA-AD40-9DF47EFCC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532707"/>
            <a:ext cx="10260000" cy="590931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pic>
        <p:nvPicPr>
          <p:cNvPr id="3" name="Picture 2" descr="InterPrac Financial Planning - Sequoia Wealth Management">
            <a:extLst>
              <a:ext uri="{FF2B5EF4-FFF2-40B4-BE49-F238E27FC236}">
                <a16:creationId xmlns:a16="http://schemas.microsoft.com/office/drawing/2014/main" id="{25127A7E-B649-41C0-9034-F19FF2270D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7018" y="1020953"/>
            <a:ext cx="720000" cy="6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4161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3">
            <a:extLst>
              <a:ext uri="{FF2B5EF4-FFF2-40B4-BE49-F238E27FC236}">
                <a16:creationId xmlns:a16="http://schemas.microsoft.com/office/drawing/2014/main" id="{CF663FF5-03C5-420D-9BD8-C583E20CF3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2800" y="6356350"/>
            <a:ext cx="5420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3DF558EF-B241-4D8C-B312-AD77C9DC03B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4544015-BE30-4440-B6D2-EB5EB95B35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7" y="1699200"/>
            <a:ext cx="5580000" cy="4644000"/>
          </a:xfrm>
        </p:spPr>
        <p:txBody>
          <a:bodyPr vert="horz" lIns="91440" tIns="45720" rIns="91440" bIns="45720" rtlCol="0">
            <a:noAutofit/>
          </a:bodyPr>
          <a:lstStyle>
            <a:lvl1pPr>
              <a:spcBef>
                <a:spcPts val="600"/>
              </a:spcBef>
              <a:buClr>
                <a:schemeClr val="bg2"/>
              </a:buClr>
              <a:defRPr lang="en-US" sz="16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defRPr>
            </a:lvl1pPr>
            <a:lvl2pPr>
              <a:spcBef>
                <a:spcPts val="600"/>
              </a:spcBef>
              <a:buClr>
                <a:schemeClr val="bg2"/>
              </a:buClr>
              <a:defRPr lang="en-US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defRPr>
            </a:lvl2pPr>
            <a:lvl3pPr>
              <a:spcBef>
                <a:spcPts val="600"/>
              </a:spcBef>
              <a:buClr>
                <a:schemeClr val="bg2"/>
              </a:buClr>
              <a:defRPr lang="en-US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defRPr>
            </a:lvl3pPr>
            <a:lvl4pPr>
              <a:spcBef>
                <a:spcPts val="600"/>
              </a:spcBef>
              <a:buClr>
                <a:schemeClr val="bg2"/>
              </a:buClr>
              <a:defRPr lang="en-US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defRPr>
            </a:lvl4pPr>
            <a:lvl5pPr>
              <a:spcBef>
                <a:spcPts val="600"/>
              </a:spcBef>
              <a:buClr>
                <a:schemeClr val="bg2"/>
              </a:buClr>
              <a:defRPr lang="pt-BR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defRPr>
            </a:lvl5pPr>
          </a:lstStyle>
          <a:p>
            <a:pPr marL="228600" marR="0" lvl="0" indent="-228600" defTabSz="914400" fontAlgn="auto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Roboto Light" panose="02000000000000000000" pitchFamily="2" charset="0"/>
              <a:buChar char="−"/>
              <a:tabLst/>
            </a:pPr>
            <a:r>
              <a:rPr lang="en-US" dirty="0"/>
              <a:t>Edit Master text styles</a:t>
            </a:r>
          </a:p>
          <a:p>
            <a:pPr marL="685800" marR="0" lvl="1" indent="-228600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Roboto Light" panose="02000000000000000000" pitchFamily="2" charset="0"/>
              <a:buChar char="−"/>
              <a:tabLst/>
            </a:pPr>
            <a:r>
              <a:rPr lang="en-US" dirty="0"/>
              <a:t>Second level</a:t>
            </a:r>
          </a:p>
          <a:p>
            <a:pPr marL="1143000" marR="0" lvl="2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Tx/>
              <a:buFont typeface="Roboto Light" panose="02000000000000000000" pitchFamily="2" charset="0"/>
              <a:buChar char="−"/>
              <a:tabLst/>
            </a:pPr>
            <a:r>
              <a:rPr lang="en-US" dirty="0"/>
              <a:t>Third level</a:t>
            </a:r>
          </a:p>
          <a:p>
            <a:pPr marL="1600200" marR="0" lvl="3" indent="-228600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Tx/>
              <a:buFont typeface="Roboto Light" panose="02000000000000000000" pitchFamily="2" charset="0"/>
              <a:buChar char="−"/>
              <a:tabLst/>
            </a:pPr>
            <a:r>
              <a:rPr lang="en-US" dirty="0"/>
              <a:t>Fourth level</a:t>
            </a:r>
          </a:p>
          <a:p>
            <a:pPr marL="2057400" marR="0" lvl="4" indent="-228600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Tx/>
              <a:buFont typeface="Roboto Light" panose="02000000000000000000" pitchFamily="2" charset="0"/>
              <a:buChar char="−"/>
              <a:tabLst/>
            </a:pPr>
            <a:r>
              <a:rPr lang="en-US" dirty="0"/>
              <a:t>Fifth level</a:t>
            </a:r>
            <a:endParaRPr lang="pt-BR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147E3B1-F2FE-450C-AD32-F18131C80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4841" y="1706238"/>
            <a:ext cx="5580000" cy="4644000"/>
          </a:xfrm>
        </p:spPr>
        <p:txBody>
          <a:bodyPr vert="horz" lIns="91440" tIns="45720" rIns="91440" bIns="45720" rtlCol="0">
            <a:noAutofit/>
          </a:bodyPr>
          <a:lstStyle>
            <a:lvl1pPr>
              <a:buClr>
                <a:schemeClr val="bg2"/>
              </a:buClr>
              <a:defRPr lang="en-US" sz="16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defRPr>
            </a:lvl1pPr>
            <a:lvl2pPr>
              <a:buClr>
                <a:schemeClr val="bg2"/>
              </a:buClr>
              <a:defRPr lang="en-US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defRPr>
            </a:lvl2pPr>
            <a:lvl3pPr>
              <a:buClr>
                <a:schemeClr val="bg2"/>
              </a:buClr>
              <a:defRPr lang="en-US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defRPr>
            </a:lvl3pPr>
            <a:lvl4pPr>
              <a:buClr>
                <a:schemeClr val="bg2"/>
              </a:buClr>
              <a:defRPr lang="en-US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defRPr>
            </a:lvl4pPr>
            <a:lvl5pPr>
              <a:buClr>
                <a:schemeClr val="bg2"/>
              </a:buClr>
              <a:defRPr lang="pt-BR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defRPr>
            </a:lvl5pPr>
          </a:lstStyle>
          <a:p>
            <a:pPr marL="228600" marR="0" lvl="0" indent="-228600" defTabSz="914400" fontAlgn="auto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Roboto Light" panose="02000000000000000000" pitchFamily="2" charset="0"/>
              <a:buChar char="−"/>
              <a:tabLst/>
            </a:pPr>
            <a:r>
              <a:rPr lang="en-US" dirty="0"/>
              <a:t>Edit Master text styles</a:t>
            </a:r>
          </a:p>
          <a:p>
            <a:pPr marL="685800" marR="0" lvl="1" indent="-228600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Roboto Light" panose="02000000000000000000" pitchFamily="2" charset="0"/>
              <a:buChar char="−"/>
              <a:tabLst/>
            </a:pPr>
            <a:r>
              <a:rPr lang="en-US" dirty="0"/>
              <a:t>Second level</a:t>
            </a:r>
          </a:p>
          <a:p>
            <a:pPr marL="1143000" marR="0" lvl="2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Tx/>
              <a:buFont typeface="Roboto Light" panose="02000000000000000000" pitchFamily="2" charset="0"/>
              <a:buChar char="−"/>
              <a:tabLst/>
            </a:pPr>
            <a:r>
              <a:rPr lang="en-US" dirty="0"/>
              <a:t>Third level</a:t>
            </a:r>
          </a:p>
          <a:p>
            <a:pPr marL="1600200" marR="0" lvl="3" indent="-228600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Tx/>
              <a:buFont typeface="Roboto Light" panose="02000000000000000000" pitchFamily="2" charset="0"/>
              <a:buChar char="−"/>
              <a:tabLst/>
            </a:pPr>
            <a:r>
              <a:rPr lang="en-US" dirty="0"/>
              <a:t>Fourth level</a:t>
            </a:r>
          </a:p>
          <a:p>
            <a:pPr marL="2057400" marR="0" lvl="4" indent="-228600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Tx/>
              <a:buFont typeface="Roboto Light" panose="02000000000000000000" pitchFamily="2" charset="0"/>
              <a:buChar char="−"/>
              <a:tabLst/>
            </a:pPr>
            <a:r>
              <a:rPr lang="en-US" dirty="0"/>
              <a:t>Fifth level</a:t>
            </a:r>
            <a:endParaRPr lang="pt-BR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94C32F1-03CF-4319-AF91-3B36C79CC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532707"/>
            <a:ext cx="10260000" cy="590931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1C9E85E-BC5C-4458-BF98-66476B00055C}"/>
              </a:ext>
            </a:extLst>
          </p:cNvPr>
          <p:cNvGrpSpPr/>
          <p:nvPr userDrawn="1"/>
        </p:nvGrpSpPr>
        <p:grpSpPr>
          <a:xfrm>
            <a:off x="10829112" y="216532"/>
            <a:ext cx="915812" cy="770762"/>
            <a:chOff x="9128060" y="685292"/>
            <a:chExt cx="2435636" cy="2049872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AAED89F-EEBF-4541-A0FB-188735EAB9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4203"/>
            <a:stretch/>
          </p:blipFill>
          <p:spPr>
            <a:xfrm>
              <a:off x="9722381" y="685292"/>
              <a:ext cx="1246995" cy="1440000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029F378-9619-43C7-88CC-C70B0191D68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21"/>
            <a:stretch/>
          </p:blipFill>
          <p:spPr>
            <a:xfrm>
              <a:off x="9128060" y="2195164"/>
              <a:ext cx="2435636" cy="540000"/>
            </a:xfrm>
            <a:prstGeom prst="rect">
              <a:avLst/>
            </a:prstGeom>
          </p:spPr>
        </p:pic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D28B35CC-EE2E-4D14-9712-A2490784EDDE}"/>
              </a:ext>
            </a:extLst>
          </p:cNvPr>
          <p:cNvSpPr txBox="1"/>
          <p:nvPr userDrawn="1"/>
        </p:nvSpPr>
        <p:spPr>
          <a:xfrm>
            <a:off x="407987" y="6415801"/>
            <a:ext cx="2453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>
                <a:solidFill>
                  <a:schemeClr val="accent1"/>
                </a:solidFill>
                <a:latin typeface="+mj-lt"/>
              </a:rPr>
              <a:t>Midwinter, a Bravura Solutions company</a:t>
            </a:r>
          </a:p>
        </p:txBody>
      </p:sp>
      <p:pic>
        <p:nvPicPr>
          <p:cNvPr id="3" name="Picture 2" descr="InterPrac Financial Planning - Sequoia Wealth Management">
            <a:extLst>
              <a:ext uri="{FF2B5EF4-FFF2-40B4-BE49-F238E27FC236}">
                <a16:creationId xmlns:a16="http://schemas.microsoft.com/office/drawing/2014/main" id="{7896BFED-540C-43F0-8732-6FB0F4568DB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7018" y="1020953"/>
            <a:ext cx="720000" cy="6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196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3">
            <a:extLst>
              <a:ext uri="{FF2B5EF4-FFF2-40B4-BE49-F238E27FC236}">
                <a16:creationId xmlns:a16="http://schemas.microsoft.com/office/drawing/2014/main" id="{CF663FF5-03C5-420D-9BD8-C583E20CF3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2800" y="6356350"/>
            <a:ext cx="5420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3DF558EF-B241-4D8C-B312-AD77C9DC03B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0407812-96CC-45D4-8F94-31169D5F2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6799" y="1123200"/>
            <a:ext cx="5580000" cy="340735"/>
          </a:xfrm>
        </p:spPr>
        <p:txBody>
          <a:bodyPr wrap="square" lIns="90000" tIns="46800" rIns="90000" bIns="46800" anchor="t" anchorCtr="0">
            <a:sp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j-lt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24CD048C-A34A-4ECE-8199-0B87277E1B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4841" y="1123200"/>
            <a:ext cx="5580000" cy="340735"/>
          </a:xfrm>
        </p:spPr>
        <p:txBody>
          <a:bodyPr wrap="square" lIns="90000" tIns="46800" rIns="90000" bIns="46800" anchor="t" anchorCtr="0">
            <a:sp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j-lt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6E20C2B-EBA5-44F8-ACA7-43E919752A06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06799" y="1699199"/>
            <a:ext cx="5580000" cy="4644000"/>
          </a:xfrm>
        </p:spPr>
        <p:txBody>
          <a:bodyPr vert="horz" lIns="91440" tIns="45720" rIns="91440" bIns="45720" rtlCol="0">
            <a:noAutofit/>
          </a:bodyPr>
          <a:lstStyle>
            <a:lvl1pPr marL="342900" indent="-342900">
              <a:spcBef>
                <a:spcPts val="600"/>
              </a:spcBef>
              <a:buClr>
                <a:schemeClr val="bg2"/>
              </a:buClr>
              <a:buFont typeface="+mj-lt"/>
              <a:buAutoNum type="arabicPeriod"/>
              <a:defRPr lang="en-US" sz="16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defRPr>
            </a:lvl1pPr>
            <a:lvl2pPr marL="800100" indent="-342900">
              <a:spcBef>
                <a:spcPts val="600"/>
              </a:spcBef>
              <a:buClr>
                <a:schemeClr val="bg2"/>
              </a:buClr>
              <a:buFont typeface="+mj-lt"/>
              <a:buAutoNum type="arabicPeriod"/>
              <a:defRPr lang="en-US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defRPr>
            </a:lvl2pPr>
            <a:lvl3pPr marL="1257300" indent="-342900">
              <a:spcBef>
                <a:spcPts val="600"/>
              </a:spcBef>
              <a:buClr>
                <a:schemeClr val="bg2"/>
              </a:buClr>
              <a:buFont typeface="+mj-lt"/>
              <a:buAutoNum type="arabicPeriod"/>
              <a:defRPr lang="en-US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defRPr>
            </a:lvl3pPr>
            <a:lvl4pPr marL="1714500" indent="-342900">
              <a:spcBef>
                <a:spcPts val="600"/>
              </a:spcBef>
              <a:buClr>
                <a:schemeClr val="bg2"/>
              </a:buClr>
              <a:buFont typeface="+mj-lt"/>
              <a:buAutoNum type="arabicPeriod"/>
              <a:defRPr lang="en-US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defRPr>
            </a:lvl4pPr>
            <a:lvl5pPr marL="2171700" indent="-342900">
              <a:spcBef>
                <a:spcPts val="600"/>
              </a:spcBef>
              <a:buClr>
                <a:schemeClr val="bg2"/>
              </a:buClr>
              <a:buFont typeface="+mj-lt"/>
              <a:buAutoNum type="arabicPeriod"/>
              <a:defRPr lang="pt-BR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defRPr>
            </a:lvl5pPr>
          </a:lstStyle>
          <a:p>
            <a:pPr marL="228600" marR="0" lvl="0" indent="-228600" defTabSz="914400" fontAlgn="auto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Roboto Light" panose="02000000000000000000" pitchFamily="2" charset="0"/>
              <a:buChar char="−"/>
              <a:tabLst/>
            </a:pPr>
            <a:r>
              <a:rPr lang="en-US" dirty="0"/>
              <a:t>Edit Master text styles</a:t>
            </a:r>
          </a:p>
          <a:p>
            <a:pPr marL="685800" marR="0" lvl="1" indent="-228600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Roboto Light" panose="02000000000000000000" pitchFamily="2" charset="0"/>
              <a:buChar char="−"/>
              <a:tabLst/>
            </a:pPr>
            <a:r>
              <a:rPr lang="en-US" dirty="0"/>
              <a:t>Second level</a:t>
            </a:r>
          </a:p>
          <a:p>
            <a:pPr marL="1143000" marR="0" lvl="2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Tx/>
              <a:buFont typeface="Roboto Light" panose="02000000000000000000" pitchFamily="2" charset="0"/>
              <a:buChar char="−"/>
              <a:tabLst/>
            </a:pPr>
            <a:r>
              <a:rPr lang="en-US" dirty="0"/>
              <a:t>Third level</a:t>
            </a:r>
          </a:p>
          <a:p>
            <a:pPr marL="1600200" marR="0" lvl="3" indent="-228600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Tx/>
              <a:buFont typeface="Roboto Light" panose="02000000000000000000" pitchFamily="2" charset="0"/>
              <a:buChar char="−"/>
              <a:tabLst/>
            </a:pPr>
            <a:r>
              <a:rPr lang="en-US" dirty="0"/>
              <a:t>Fourth level</a:t>
            </a:r>
          </a:p>
          <a:p>
            <a:pPr marL="2057400" marR="0" lvl="4" indent="-228600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Tx/>
              <a:buFont typeface="Roboto Light" panose="02000000000000000000" pitchFamily="2" charset="0"/>
              <a:buChar char="−"/>
              <a:tabLst/>
            </a:pPr>
            <a:r>
              <a:rPr lang="en-US" dirty="0"/>
              <a:t>Fifth level</a:t>
            </a:r>
            <a:endParaRPr lang="pt-BR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15A147F8-AE38-4834-89C0-F9D642AE9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4840" y="1699198"/>
            <a:ext cx="5580000" cy="4644000"/>
          </a:xfrm>
        </p:spPr>
        <p:txBody>
          <a:bodyPr vert="horz" lIns="91440" tIns="45720" rIns="91440" bIns="45720" rtlCol="0">
            <a:noAutofit/>
          </a:bodyPr>
          <a:lstStyle>
            <a:lvl1pPr marL="342900" indent="-342900">
              <a:spcBef>
                <a:spcPts val="600"/>
              </a:spcBef>
              <a:buClr>
                <a:schemeClr val="bg2"/>
              </a:buClr>
              <a:buFont typeface="+mj-lt"/>
              <a:buAutoNum type="arabicPeriod"/>
              <a:defRPr lang="en-US" sz="16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defRPr>
            </a:lvl1pPr>
            <a:lvl2pPr marL="800100" indent="-342900">
              <a:spcBef>
                <a:spcPts val="600"/>
              </a:spcBef>
              <a:buClr>
                <a:schemeClr val="bg2"/>
              </a:buClr>
              <a:buFont typeface="+mj-lt"/>
              <a:buAutoNum type="arabicPeriod"/>
              <a:defRPr lang="en-US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defRPr>
            </a:lvl2pPr>
            <a:lvl3pPr marL="1257300" indent="-342900">
              <a:spcBef>
                <a:spcPts val="600"/>
              </a:spcBef>
              <a:buClr>
                <a:schemeClr val="bg2"/>
              </a:buClr>
              <a:buFont typeface="+mj-lt"/>
              <a:buAutoNum type="arabicPeriod"/>
              <a:defRPr lang="en-US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defRPr>
            </a:lvl3pPr>
            <a:lvl4pPr marL="1714500" indent="-342900">
              <a:spcBef>
                <a:spcPts val="600"/>
              </a:spcBef>
              <a:buClr>
                <a:schemeClr val="bg2"/>
              </a:buClr>
              <a:buFont typeface="+mj-lt"/>
              <a:buAutoNum type="arabicPeriod"/>
              <a:defRPr lang="en-US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defRPr>
            </a:lvl4pPr>
            <a:lvl5pPr marL="2171700" indent="-342900">
              <a:spcBef>
                <a:spcPts val="600"/>
              </a:spcBef>
              <a:buClr>
                <a:schemeClr val="bg2"/>
              </a:buClr>
              <a:buFont typeface="+mj-lt"/>
              <a:buAutoNum type="arabicPeriod"/>
              <a:defRPr lang="pt-BR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defRPr>
            </a:lvl5pPr>
          </a:lstStyle>
          <a:p>
            <a:pPr marL="228600" marR="0" lvl="0" indent="-228600" defTabSz="914400" fontAlgn="auto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Roboto Light" panose="02000000000000000000" pitchFamily="2" charset="0"/>
              <a:buChar char="−"/>
              <a:tabLst/>
            </a:pPr>
            <a:r>
              <a:rPr lang="en-US" dirty="0"/>
              <a:t>Edit Master text styles</a:t>
            </a:r>
          </a:p>
          <a:p>
            <a:pPr marL="685800" marR="0" lvl="1" indent="-228600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Roboto Light" panose="02000000000000000000" pitchFamily="2" charset="0"/>
              <a:buChar char="−"/>
              <a:tabLst/>
            </a:pPr>
            <a:r>
              <a:rPr lang="en-US" dirty="0"/>
              <a:t>Second level</a:t>
            </a:r>
          </a:p>
          <a:p>
            <a:pPr marL="1143000" marR="0" lvl="2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Tx/>
              <a:buFont typeface="Roboto Light" panose="02000000000000000000" pitchFamily="2" charset="0"/>
              <a:buChar char="−"/>
              <a:tabLst/>
            </a:pPr>
            <a:r>
              <a:rPr lang="en-US" dirty="0"/>
              <a:t>Third level</a:t>
            </a:r>
          </a:p>
          <a:p>
            <a:pPr marL="1600200" marR="0" lvl="3" indent="-228600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Tx/>
              <a:buFont typeface="Roboto Light" panose="02000000000000000000" pitchFamily="2" charset="0"/>
              <a:buChar char="−"/>
              <a:tabLst/>
            </a:pPr>
            <a:r>
              <a:rPr lang="en-US" dirty="0"/>
              <a:t>Fourth level</a:t>
            </a:r>
          </a:p>
          <a:p>
            <a:pPr marL="2057400" marR="0" lvl="4" indent="-228600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Tx/>
              <a:buFont typeface="Roboto Light" panose="02000000000000000000" pitchFamily="2" charset="0"/>
              <a:buChar char="−"/>
              <a:tabLst/>
            </a:pPr>
            <a:r>
              <a:rPr lang="en-US" dirty="0"/>
              <a:t>Fifth level</a:t>
            </a:r>
            <a:endParaRPr lang="pt-B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6C1E5A-669B-4A29-ADC9-D97C6EF0A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532707"/>
            <a:ext cx="10260000" cy="590931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B164F3B-DC8B-440C-B8AE-8029C370EED9}"/>
              </a:ext>
            </a:extLst>
          </p:cNvPr>
          <p:cNvGrpSpPr/>
          <p:nvPr userDrawn="1"/>
        </p:nvGrpSpPr>
        <p:grpSpPr>
          <a:xfrm>
            <a:off x="10829112" y="216532"/>
            <a:ext cx="915812" cy="770762"/>
            <a:chOff x="9128060" y="685292"/>
            <a:chExt cx="2435636" cy="2049872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85336577-AACC-4DD1-AF7B-9245966D782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4203"/>
            <a:stretch/>
          </p:blipFill>
          <p:spPr>
            <a:xfrm>
              <a:off x="9722381" y="685292"/>
              <a:ext cx="1246995" cy="144000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32C48A99-742F-4F90-B58D-D9EEF1FF2A1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21"/>
            <a:stretch/>
          </p:blipFill>
          <p:spPr>
            <a:xfrm>
              <a:off x="9128060" y="2195164"/>
              <a:ext cx="2435636" cy="540000"/>
            </a:xfrm>
            <a:prstGeom prst="rect">
              <a:avLst/>
            </a:prstGeom>
          </p:spPr>
        </p:pic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1A7C3172-362A-450E-8A8F-B06952E30839}"/>
              </a:ext>
            </a:extLst>
          </p:cNvPr>
          <p:cNvSpPr txBox="1"/>
          <p:nvPr userDrawn="1"/>
        </p:nvSpPr>
        <p:spPr>
          <a:xfrm>
            <a:off x="406799" y="6415801"/>
            <a:ext cx="2453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>
                <a:solidFill>
                  <a:schemeClr val="accent1"/>
                </a:solidFill>
                <a:latin typeface="+mj-lt"/>
              </a:rPr>
              <a:t>Midwinter, a Bravura Solutions company</a:t>
            </a:r>
          </a:p>
        </p:txBody>
      </p:sp>
      <p:pic>
        <p:nvPicPr>
          <p:cNvPr id="4" name="Picture 3" descr="InterPrac Financial Planning - Sequoia Wealth Management">
            <a:extLst>
              <a:ext uri="{FF2B5EF4-FFF2-40B4-BE49-F238E27FC236}">
                <a16:creationId xmlns:a16="http://schemas.microsoft.com/office/drawing/2014/main" id="{CDA174F7-D346-48D2-B78F-D76A38E349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7018" y="1020953"/>
            <a:ext cx="720000" cy="6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29475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3">
            <a:extLst>
              <a:ext uri="{FF2B5EF4-FFF2-40B4-BE49-F238E27FC236}">
                <a16:creationId xmlns:a16="http://schemas.microsoft.com/office/drawing/2014/main" id="{CF663FF5-03C5-420D-9BD8-C583E20CF3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2800" y="6356350"/>
            <a:ext cx="5420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3DF558EF-B241-4D8C-B312-AD77C9DC03B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A1D4B0-D98E-437E-B7E1-5D9855B59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532707"/>
            <a:ext cx="10260000" cy="590931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D9D9232-3EE6-4B25-A4D2-89FEE243FBD5}"/>
              </a:ext>
            </a:extLst>
          </p:cNvPr>
          <p:cNvGrpSpPr/>
          <p:nvPr userDrawn="1"/>
        </p:nvGrpSpPr>
        <p:grpSpPr>
          <a:xfrm>
            <a:off x="10829112" y="216532"/>
            <a:ext cx="915812" cy="770762"/>
            <a:chOff x="9128060" y="685292"/>
            <a:chExt cx="2435636" cy="2049872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6D4128B-8A4D-4332-A4C9-AFF1CB134D8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4203"/>
            <a:stretch/>
          </p:blipFill>
          <p:spPr>
            <a:xfrm>
              <a:off x="9722381" y="685292"/>
              <a:ext cx="1246995" cy="1440000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34766A0C-9C9C-4498-A82C-5E613EE1619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21"/>
            <a:stretch/>
          </p:blipFill>
          <p:spPr>
            <a:xfrm>
              <a:off x="9128060" y="2195164"/>
              <a:ext cx="2435636" cy="540000"/>
            </a:xfrm>
            <a:prstGeom prst="rect">
              <a:avLst/>
            </a:prstGeom>
          </p:spPr>
        </p:pic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CD160F2D-6F66-4F9A-8CE2-15F9B1440756}"/>
              </a:ext>
            </a:extLst>
          </p:cNvPr>
          <p:cNvSpPr txBox="1"/>
          <p:nvPr userDrawn="1"/>
        </p:nvSpPr>
        <p:spPr>
          <a:xfrm>
            <a:off x="407987" y="6415801"/>
            <a:ext cx="2453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>
                <a:solidFill>
                  <a:srgbClr val="3D4785"/>
                </a:solidFill>
                <a:latin typeface="+mj-lt"/>
              </a:rPr>
              <a:t>Midwinter, a Bravura Solutions company</a:t>
            </a:r>
          </a:p>
        </p:txBody>
      </p:sp>
      <p:pic>
        <p:nvPicPr>
          <p:cNvPr id="3" name="Picture 2" descr="InterPrac Financial Planning - Sequoia Wealth Management">
            <a:extLst>
              <a:ext uri="{FF2B5EF4-FFF2-40B4-BE49-F238E27FC236}">
                <a16:creationId xmlns:a16="http://schemas.microsoft.com/office/drawing/2014/main" id="{44C051AD-CE7E-4238-9D50-0300648951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7018" y="1020953"/>
            <a:ext cx="720000" cy="6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8223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5DD40E5-3CC1-4CD0-B78C-85F432B06973}"/>
              </a:ext>
            </a:extLst>
          </p:cNvPr>
          <p:cNvSpPr/>
          <p:nvPr userDrawn="1"/>
        </p:nvSpPr>
        <p:spPr>
          <a:xfrm>
            <a:off x="0" y="0"/>
            <a:ext cx="1034811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/>
          </a:p>
        </p:txBody>
      </p:sp>
      <p:sp>
        <p:nvSpPr>
          <p:cNvPr id="34" name="Slide Number Placeholder 53">
            <a:extLst>
              <a:ext uri="{FF2B5EF4-FFF2-40B4-BE49-F238E27FC236}">
                <a16:creationId xmlns:a16="http://schemas.microsoft.com/office/drawing/2014/main" id="{CF663FF5-03C5-420D-9BD8-C583E20CF3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7939" y="6356350"/>
            <a:ext cx="5420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3DF558EF-B241-4D8C-B312-AD77C9DC03B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49C7C96-103F-457C-BA7A-D820A4E6B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006" y="1709923"/>
            <a:ext cx="4680000" cy="338554"/>
          </a:xfrm>
        </p:spPr>
        <p:txBody>
          <a:bodyPr wrap="square">
            <a:sp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7EB00C5-1594-42C4-9738-7E72ECEE418C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06799" y="1699200"/>
            <a:ext cx="360000" cy="360000"/>
          </a:xfrm>
          <a:prstGeom prst="ellipse">
            <a:avLst/>
          </a:prstGeom>
          <a:solidFill>
            <a:srgbClr val="3D4784"/>
          </a:solidFill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Roboto Medium" pitchFamily="2" charset="0"/>
                <a:ea typeface="Roboto Medium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F8E0078-469E-417E-9DFD-DF4B157E0030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967006" y="2184757"/>
            <a:ext cx="4680000" cy="338554"/>
          </a:xfrm>
        </p:spPr>
        <p:txBody>
          <a:bodyPr wrap="square">
            <a:sp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70D4C25-3298-4582-8859-291E2BB79562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06799" y="2174034"/>
            <a:ext cx="360000" cy="360000"/>
          </a:xfrm>
          <a:prstGeom prst="ellipse">
            <a:avLst/>
          </a:prstGeom>
          <a:solidFill>
            <a:srgbClr val="3D4784"/>
          </a:solidFill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Roboto Medium" pitchFamily="2" charset="0"/>
                <a:ea typeface="Roboto Medium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D442B263-B97F-4E76-B0B4-279D930555D7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967006" y="2659591"/>
            <a:ext cx="4680000" cy="338554"/>
          </a:xfrm>
        </p:spPr>
        <p:txBody>
          <a:bodyPr wrap="square">
            <a:sp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8DD323F-78AF-4168-A9DD-EB0995F1BC47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406799" y="2648868"/>
            <a:ext cx="360000" cy="360000"/>
          </a:xfrm>
          <a:prstGeom prst="ellipse">
            <a:avLst/>
          </a:prstGeom>
          <a:solidFill>
            <a:srgbClr val="3D4784"/>
          </a:solidFill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Roboto Medium" pitchFamily="2" charset="0"/>
                <a:ea typeface="Roboto Medium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E5E21B4-907E-4A1D-83B6-D660D216E1DA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967006" y="3134425"/>
            <a:ext cx="4680000" cy="338554"/>
          </a:xfrm>
        </p:spPr>
        <p:txBody>
          <a:bodyPr wrap="square">
            <a:sp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A31AD81-BEFA-4220-9DC3-F6FC66668E0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406799" y="3123702"/>
            <a:ext cx="360000" cy="360000"/>
          </a:xfrm>
          <a:prstGeom prst="ellipse">
            <a:avLst/>
          </a:prstGeom>
          <a:solidFill>
            <a:srgbClr val="3D4784"/>
          </a:solidFill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Roboto Medium" pitchFamily="2" charset="0"/>
                <a:ea typeface="Roboto Medium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0B1900F4-9A2E-4C1A-ABF2-773D6AB20CA7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967006" y="3609259"/>
            <a:ext cx="4680000" cy="338554"/>
          </a:xfrm>
        </p:spPr>
        <p:txBody>
          <a:bodyPr wrap="square">
            <a:sp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83E87E1-5DAC-41D1-A1C7-11988F5E9883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406799" y="3598536"/>
            <a:ext cx="360000" cy="360000"/>
          </a:xfrm>
          <a:prstGeom prst="ellipse">
            <a:avLst/>
          </a:prstGeom>
          <a:solidFill>
            <a:srgbClr val="3D4784"/>
          </a:solidFill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Roboto Medium" pitchFamily="2" charset="0"/>
                <a:ea typeface="Roboto Medium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202B596C-78FA-4B12-9B70-73B3C34F6F91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6005202" y="2184757"/>
            <a:ext cx="3600000" cy="338554"/>
          </a:xfrm>
        </p:spPr>
        <p:txBody>
          <a:bodyPr wrap="square">
            <a:sp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4E0517C1-8504-4BAF-8B82-65DCA0CFD157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6005202" y="3134425"/>
            <a:ext cx="3600000" cy="338554"/>
          </a:xfrm>
        </p:spPr>
        <p:txBody>
          <a:bodyPr wrap="square">
            <a:sp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83C7383A-1A16-4022-A338-B89BC5039076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005202" y="3609259"/>
            <a:ext cx="3600000" cy="338554"/>
          </a:xfrm>
        </p:spPr>
        <p:txBody>
          <a:bodyPr wrap="square">
            <a:sp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5B29533-77C0-40A3-B9DC-E90DEEF118BE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6005202" y="4084093"/>
            <a:ext cx="3600000" cy="338554"/>
          </a:xfrm>
        </p:spPr>
        <p:txBody>
          <a:bodyPr wrap="square">
            <a:sp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8975A6E3-6426-4ADF-A5A7-CADD2A3E509D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005202" y="4558927"/>
            <a:ext cx="3600000" cy="338554"/>
          </a:xfrm>
        </p:spPr>
        <p:txBody>
          <a:bodyPr wrap="square">
            <a:sp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E224521B-98C2-4255-8720-6FC269F35E7D}"/>
              </a:ext>
            </a:extLst>
          </p:cNvPr>
          <p:cNvSpPr>
            <a:spLocks noGrp="1"/>
          </p:cNvSpPr>
          <p:nvPr>
            <p:ph type="body" idx="26"/>
          </p:nvPr>
        </p:nvSpPr>
        <p:spPr>
          <a:xfrm>
            <a:off x="967006" y="4084093"/>
            <a:ext cx="4680000" cy="338554"/>
          </a:xfrm>
        </p:spPr>
        <p:txBody>
          <a:bodyPr wrap="square">
            <a:sp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7EEB8B86-9059-4282-9728-F278BF6DD721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406799" y="4073370"/>
            <a:ext cx="360000" cy="360000"/>
          </a:xfrm>
          <a:prstGeom prst="ellipse">
            <a:avLst/>
          </a:prstGeom>
          <a:solidFill>
            <a:srgbClr val="3D4784"/>
          </a:solidFill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Roboto Medium" pitchFamily="2" charset="0"/>
                <a:ea typeface="Roboto Medium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9BCAF55-25EF-4661-876F-80663543A313}"/>
              </a:ext>
            </a:extLst>
          </p:cNvPr>
          <p:cNvSpPr>
            <a:spLocks noGrp="1"/>
          </p:cNvSpPr>
          <p:nvPr>
            <p:ph type="body" idx="28"/>
          </p:nvPr>
        </p:nvSpPr>
        <p:spPr>
          <a:xfrm>
            <a:off x="967006" y="4558927"/>
            <a:ext cx="4680000" cy="338554"/>
          </a:xfrm>
        </p:spPr>
        <p:txBody>
          <a:bodyPr wrap="square">
            <a:sp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2938A48-2EBF-4416-A2FC-2C6663F6A8C2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406799" y="4548204"/>
            <a:ext cx="360000" cy="360000"/>
          </a:xfrm>
          <a:prstGeom prst="ellipse">
            <a:avLst/>
          </a:prstGeom>
          <a:solidFill>
            <a:srgbClr val="3D4784"/>
          </a:solidFill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Roboto Medium" pitchFamily="2" charset="0"/>
                <a:ea typeface="Roboto Medium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ACDACAA9-69C4-49A4-9204-29512A5816F1}"/>
              </a:ext>
            </a:extLst>
          </p:cNvPr>
          <p:cNvSpPr>
            <a:spLocks noGrp="1"/>
          </p:cNvSpPr>
          <p:nvPr>
            <p:ph type="body" idx="30"/>
          </p:nvPr>
        </p:nvSpPr>
        <p:spPr>
          <a:xfrm>
            <a:off x="967006" y="5033761"/>
            <a:ext cx="4680000" cy="338554"/>
          </a:xfrm>
        </p:spPr>
        <p:txBody>
          <a:bodyPr wrap="square">
            <a:sp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07094C6D-6442-445F-A00B-D67DB9E5D9A0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406799" y="5023038"/>
            <a:ext cx="360000" cy="360000"/>
          </a:xfrm>
          <a:prstGeom prst="ellipse">
            <a:avLst/>
          </a:prstGeom>
          <a:solidFill>
            <a:srgbClr val="3D4784"/>
          </a:solidFill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Roboto Medium" pitchFamily="2" charset="0"/>
                <a:ea typeface="Roboto Medium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D4A18861-89D0-45E5-B2A5-4B0EF225C9C6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6005202" y="5033761"/>
            <a:ext cx="3600000" cy="338554"/>
          </a:xfrm>
        </p:spPr>
        <p:txBody>
          <a:bodyPr wrap="square">
            <a:sp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29E996CC-2270-4749-B130-6D10D1AF896B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6005202" y="5508595"/>
            <a:ext cx="3600000" cy="338554"/>
          </a:xfrm>
        </p:spPr>
        <p:txBody>
          <a:bodyPr wrap="square">
            <a:sp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E2628621-3AE4-4ED7-8E61-80A88601913C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6005202" y="5983430"/>
            <a:ext cx="3600000" cy="338554"/>
          </a:xfrm>
        </p:spPr>
        <p:txBody>
          <a:bodyPr wrap="square">
            <a:sp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Presenter name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8D7D758-6553-4108-B5B2-BBA81F091559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48111" y="3519"/>
            <a:ext cx="0" cy="6854481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3419F8A-2756-4D8D-ACA6-139A4CFCFB2C}"/>
              </a:ext>
            </a:extLst>
          </p:cNvPr>
          <p:cNvGrpSpPr/>
          <p:nvPr userDrawn="1"/>
        </p:nvGrpSpPr>
        <p:grpSpPr>
          <a:xfrm>
            <a:off x="10829112" y="216532"/>
            <a:ext cx="915812" cy="770762"/>
            <a:chOff x="9128060" y="685292"/>
            <a:chExt cx="2435636" cy="2049872"/>
          </a:xfrm>
        </p:grpSpPr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125532E6-9EE9-447C-9D19-E1967EFA832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4203"/>
            <a:stretch/>
          </p:blipFill>
          <p:spPr>
            <a:xfrm>
              <a:off x="9722381" y="685292"/>
              <a:ext cx="1246995" cy="1440000"/>
            </a:xfrm>
            <a:prstGeom prst="rect">
              <a:avLst/>
            </a:prstGeom>
          </p:spPr>
        </p:pic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306BA0E2-A573-4342-9646-80ECCD530C8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21"/>
            <a:stretch/>
          </p:blipFill>
          <p:spPr>
            <a:xfrm>
              <a:off x="9128060" y="2195164"/>
              <a:ext cx="2435636" cy="540000"/>
            </a:xfrm>
            <a:prstGeom prst="rect">
              <a:avLst/>
            </a:prstGeom>
          </p:spPr>
        </p:pic>
      </p:grpSp>
      <p:sp>
        <p:nvSpPr>
          <p:cNvPr id="35" name="Title 3">
            <a:extLst>
              <a:ext uri="{FF2B5EF4-FFF2-40B4-BE49-F238E27FC236}">
                <a16:creationId xmlns:a16="http://schemas.microsoft.com/office/drawing/2014/main" id="{AE257F8E-264D-4D74-A9CF-CA0348322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477307"/>
            <a:ext cx="10260000" cy="64633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FB1236DC-61EE-47F9-8A89-72BED95E93C5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406799" y="5497872"/>
            <a:ext cx="360000" cy="360000"/>
          </a:xfrm>
          <a:prstGeom prst="ellipse">
            <a:avLst/>
          </a:prstGeom>
          <a:solidFill>
            <a:srgbClr val="3D4784"/>
          </a:solidFill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Roboto Medium" pitchFamily="2" charset="0"/>
                <a:ea typeface="Roboto Medium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51CA865C-94E8-486F-946B-89E85818959F}"/>
              </a:ext>
            </a:extLst>
          </p:cNvPr>
          <p:cNvSpPr>
            <a:spLocks noGrp="1"/>
          </p:cNvSpPr>
          <p:nvPr>
            <p:ph type="body" idx="37" hasCustomPrompt="1"/>
          </p:nvPr>
        </p:nvSpPr>
        <p:spPr>
          <a:xfrm>
            <a:off x="406799" y="5972707"/>
            <a:ext cx="360000" cy="360000"/>
          </a:xfrm>
          <a:prstGeom prst="ellipse">
            <a:avLst/>
          </a:prstGeom>
          <a:solidFill>
            <a:srgbClr val="3D4784"/>
          </a:solidFill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Roboto Medium" pitchFamily="2" charset="0"/>
                <a:ea typeface="Roboto Medium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BC47FA3D-0B85-4609-8AEF-05298F57E50E}"/>
              </a:ext>
            </a:extLst>
          </p:cNvPr>
          <p:cNvSpPr>
            <a:spLocks noGrp="1"/>
          </p:cNvSpPr>
          <p:nvPr>
            <p:ph type="body" idx="38"/>
          </p:nvPr>
        </p:nvSpPr>
        <p:spPr>
          <a:xfrm>
            <a:off x="967006" y="5508595"/>
            <a:ext cx="4680000" cy="338554"/>
          </a:xfrm>
        </p:spPr>
        <p:txBody>
          <a:bodyPr wrap="square">
            <a:sp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2649DEB7-B7E5-4FAF-94C8-BB17448B5CAF}"/>
              </a:ext>
            </a:extLst>
          </p:cNvPr>
          <p:cNvSpPr>
            <a:spLocks noGrp="1"/>
          </p:cNvSpPr>
          <p:nvPr>
            <p:ph type="body" idx="39"/>
          </p:nvPr>
        </p:nvSpPr>
        <p:spPr>
          <a:xfrm>
            <a:off x="967006" y="5983430"/>
            <a:ext cx="4680000" cy="338554"/>
          </a:xfrm>
        </p:spPr>
        <p:txBody>
          <a:bodyPr wrap="square">
            <a:sp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99F94281-3BB0-4466-BF17-5E8FBC21488B}"/>
              </a:ext>
            </a:extLst>
          </p:cNvPr>
          <p:cNvSpPr>
            <a:spLocks noGrp="1"/>
          </p:cNvSpPr>
          <p:nvPr>
            <p:ph type="body" idx="40" hasCustomPrompt="1"/>
          </p:nvPr>
        </p:nvSpPr>
        <p:spPr>
          <a:xfrm>
            <a:off x="6005202" y="2659591"/>
            <a:ext cx="3600000" cy="338554"/>
          </a:xfrm>
        </p:spPr>
        <p:txBody>
          <a:bodyPr wrap="square">
            <a:sp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E2CB7BB9-BA9B-4D18-8272-86D7B6D73CAF}"/>
              </a:ext>
            </a:extLst>
          </p:cNvPr>
          <p:cNvSpPr>
            <a:spLocks noGrp="1"/>
          </p:cNvSpPr>
          <p:nvPr>
            <p:ph type="body" idx="41" hasCustomPrompt="1"/>
          </p:nvPr>
        </p:nvSpPr>
        <p:spPr>
          <a:xfrm>
            <a:off x="6005202" y="1709923"/>
            <a:ext cx="3600000" cy="338554"/>
          </a:xfrm>
        </p:spPr>
        <p:txBody>
          <a:bodyPr wrap="square">
            <a:sp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Presenter name</a:t>
            </a:r>
          </a:p>
        </p:txBody>
      </p:sp>
    </p:spTree>
    <p:extLst>
      <p:ext uri="{BB962C8B-B14F-4D97-AF65-F5344CB8AC3E}">
        <p14:creationId xmlns:p14="http://schemas.microsoft.com/office/powerpoint/2010/main" val="23490883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cover 01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midwinter_header_website_bg_dark.jpg"/>
          <p:cNvPicPr>
            <a:picLocks noChangeAspect="1"/>
          </p:cNvPicPr>
          <p:nvPr userDrawn="1"/>
        </p:nvPicPr>
        <p:blipFill>
          <a:blip r:embed="rId3" cstate="print"/>
          <a:srcRect l="5305" r="1190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" name="Slide Number Placeholder 53">
            <a:extLst>
              <a:ext uri="{FF2B5EF4-FFF2-40B4-BE49-F238E27FC236}">
                <a16:creationId xmlns:a16="http://schemas.microsoft.com/office/drawing/2014/main" id="{CF663FF5-03C5-420D-9BD8-C583E20CF3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7939" y="6356350"/>
            <a:ext cx="5420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DF558EF-B241-4D8C-B312-AD77C9DC03B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9B19633-6013-43DC-9903-7B56E6F303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8" y="2188282"/>
            <a:ext cx="2321461" cy="1107996"/>
          </a:xfrm>
          <a:prstGeom prst="rect">
            <a:avLst/>
          </a:prstGeom>
        </p:spPr>
        <p:txBody>
          <a:bodyPr anchor="b"/>
          <a:lstStyle>
            <a:lvl1pPr algn="l">
              <a:defRPr sz="6600" b="0" spc="-20" baseline="0">
                <a:solidFill>
                  <a:schemeClr val="tx1"/>
                </a:solidFill>
                <a:latin typeface="+mj-lt"/>
                <a:ea typeface="Roboto Medium" pitchFamily="2" charset="0"/>
              </a:defRPr>
            </a:lvl1pPr>
          </a:lstStyle>
          <a:p>
            <a:r>
              <a:rPr lang="en-US" dirty="0"/>
              <a:t>.01</a:t>
            </a:r>
            <a:endParaRPr lang="pt-BR" dirty="0"/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62E0CA52-A282-46D5-A751-F2896EC6827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198" y="3429000"/>
            <a:ext cx="4802111" cy="1323439"/>
          </a:xfrm>
        </p:spPr>
        <p:txBody>
          <a:bodyPr wrap="square">
            <a:spAutoFit/>
          </a:bodyPr>
          <a:lstStyle>
            <a:lvl1pPr marL="0" indent="0">
              <a:buNone/>
              <a:defRPr sz="4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0EA9079-395B-4A74-98BF-F804A0A45A9E}"/>
              </a:ext>
            </a:extLst>
          </p:cNvPr>
          <p:cNvCxnSpPr/>
          <p:nvPr userDrawn="1"/>
        </p:nvCxnSpPr>
        <p:spPr>
          <a:xfrm>
            <a:off x="1001161" y="1222217"/>
            <a:ext cx="5831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67AEC15-E43A-44AE-B5B0-DE49E26DC6FC}"/>
              </a:ext>
            </a:extLst>
          </p:cNvPr>
          <p:cNvSpPr txBox="1"/>
          <p:nvPr userDrawn="1"/>
        </p:nvSpPr>
        <p:spPr>
          <a:xfrm>
            <a:off x="823913" y="6415801"/>
            <a:ext cx="2453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>
                <a:solidFill>
                  <a:schemeClr val="tx1"/>
                </a:solidFill>
                <a:latin typeface="+mj-lt"/>
              </a:rPr>
              <a:t>Midwinter, a Bravura Solutions company</a:t>
            </a:r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4601838D-7D4B-4B67-924B-FF18628039E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068" y="493508"/>
            <a:ext cx="1384209" cy="24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922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3">
            <a:extLst>
              <a:ext uri="{FF2B5EF4-FFF2-40B4-BE49-F238E27FC236}">
                <a16:creationId xmlns:a16="http://schemas.microsoft.com/office/drawing/2014/main" id="{CF663FF5-03C5-420D-9BD8-C583E20CF3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7939" y="6356350"/>
            <a:ext cx="5420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3DF558EF-B241-4D8C-B312-AD77C9DC03B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96DF2D6C-0244-410C-8B78-EBBA522A27D3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739120" y="3896953"/>
            <a:ext cx="1827382" cy="309958"/>
          </a:xfrm>
        </p:spPr>
        <p:txBody>
          <a:bodyPr wrap="square" lIns="90000" tIns="46800" rIns="90000" bIns="46800" anchor="t" anchorCtr="0">
            <a:spAutoFit/>
          </a:bodyPr>
          <a:lstStyle>
            <a:lvl1pPr marL="0" indent="0" algn="ctr">
              <a:buNone/>
              <a:defRPr sz="1400" b="0">
                <a:solidFill>
                  <a:srgbClr val="3D4784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9801269-070E-417E-9575-ED5995D2B8DD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2910778" y="3896953"/>
            <a:ext cx="1827382" cy="309958"/>
          </a:xfrm>
        </p:spPr>
        <p:txBody>
          <a:bodyPr wrap="square" lIns="90000" tIns="46800" rIns="90000" bIns="46800" anchor="t" anchorCtr="0">
            <a:spAutoFit/>
          </a:bodyPr>
          <a:lstStyle>
            <a:lvl1pPr marL="0" indent="0" algn="ctr">
              <a:buNone/>
              <a:defRPr sz="1400" b="0">
                <a:solidFill>
                  <a:srgbClr val="3D4784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76F5C2E8-73B3-4AE4-8FD8-7562446C1CC5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5082436" y="3896953"/>
            <a:ext cx="1827382" cy="309958"/>
          </a:xfrm>
        </p:spPr>
        <p:txBody>
          <a:bodyPr wrap="square" lIns="90000" tIns="46800" rIns="90000" bIns="46800" anchor="t" anchorCtr="0">
            <a:spAutoFit/>
          </a:bodyPr>
          <a:lstStyle>
            <a:lvl1pPr marL="0" indent="0" algn="ctr">
              <a:buNone/>
              <a:defRPr sz="1400" b="0">
                <a:solidFill>
                  <a:srgbClr val="3D4784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5E12B2C-5B9A-445E-BA71-19E380DBED3B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7254093" y="3896953"/>
            <a:ext cx="1827382" cy="309958"/>
          </a:xfrm>
        </p:spPr>
        <p:txBody>
          <a:bodyPr wrap="square" lIns="90000" tIns="46800" rIns="90000" bIns="46800" anchor="t" anchorCtr="0">
            <a:spAutoFit/>
          </a:bodyPr>
          <a:lstStyle>
            <a:lvl1pPr marL="0" indent="0" algn="ctr">
              <a:buNone/>
              <a:defRPr sz="1400" b="0">
                <a:solidFill>
                  <a:srgbClr val="3D4784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07EAB119-30DE-41A6-A282-EAA963ADF0E2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07987" y="1123200"/>
            <a:ext cx="10514012" cy="340735"/>
          </a:xfrm>
        </p:spPr>
        <p:txBody>
          <a:bodyPr vert="horz" wrap="square" lIns="90000" tIns="36000" rIns="90000" bIns="46800" rtlCol="0" anchor="t" anchorCtr="0">
            <a:spAutoFit/>
          </a:bodyPr>
          <a:lstStyle>
            <a:lvl1pPr>
              <a:defRPr lang="en-US" sz="1600" b="1" dirty="0">
                <a:solidFill>
                  <a:schemeClr val="tx2"/>
                </a:solidFill>
                <a:latin typeface="+mj-lt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1F3C4747-DAF6-4B55-93C2-89E5F04FE632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9425750" y="3896953"/>
            <a:ext cx="1827382" cy="309958"/>
          </a:xfrm>
        </p:spPr>
        <p:txBody>
          <a:bodyPr wrap="square" lIns="90000" tIns="46800" rIns="90000" bIns="46800" anchor="t" anchorCtr="0">
            <a:spAutoFit/>
          </a:bodyPr>
          <a:lstStyle>
            <a:lvl1pPr marL="0" indent="0" algn="ctr">
              <a:buNone/>
              <a:defRPr sz="1400" b="0">
                <a:solidFill>
                  <a:srgbClr val="3D4784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E0716042-99CB-483D-BAC6-E49B0BAF66C0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739120" y="3249818"/>
            <a:ext cx="1827382" cy="586957"/>
          </a:xfrm>
        </p:spPr>
        <p:txBody>
          <a:bodyPr wrap="square" lIns="90000" tIns="46800" rIns="90000" bIns="46800" anchor="t" anchorCtr="0">
            <a:spAutoFit/>
          </a:bodyPr>
          <a:lstStyle>
            <a:lvl1pPr marL="0" indent="0" algn="ctr">
              <a:buNone/>
              <a:defRPr sz="1600" b="1">
                <a:solidFill>
                  <a:srgbClr val="3A77AC"/>
                </a:solidFill>
                <a:latin typeface="+mj-lt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2A434BED-F3FF-4196-8CF6-9A11D44A3564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2910778" y="3249818"/>
            <a:ext cx="1827382" cy="586957"/>
          </a:xfrm>
        </p:spPr>
        <p:txBody>
          <a:bodyPr wrap="square" lIns="90000" tIns="46800" rIns="90000" bIns="46800" anchor="t" anchorCtr="0">
            <a:spAutoFit/>
          </a:bodyPr>
          <a:lstStyle>
            <a:lvl1pPr marL="0" indent="0" algn="ctr">
              <a:buNone/>
              <a:defRPr sz="1600" b="1">
                <a:solidFill>
                  <a:srgbClr val="3A77AC"/>
                </a:solidFill>
                <a:latin typeface="+mj-lt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26839488-B3FB-46C5-A23E-9B11FE08AB58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5082436" y="3249818"/>
            <a:ext cx="1827382" cy="586957"/>
          </a:xfrm>
        </p:spPr>
        <p:txBody>
          <a:bodyPr wrap="square" lIns="90000" tIns="46800" rIns="90000" bIns="46800" anchor="t" anchorCtr="0">
            <a:spAutoFit/>
          </a:bodyPr>
          <a:lstStyle>
            <a:lvl1pPr marL="0" indent="0" algn="ctr">
              <a:buNone/>
              <a:defRPr sz="1600" b="1">
                <a:solidFill>
                  <a:srgbClr val="3A77AC"/>
                </a:solidFill>
                <a:latin typeface="+mj-lt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9F9395D-7433-431E-95E2-EA355ED2F83A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7254093" y="3249818"/>
            <a:ext cx="1827382" cy="586957"/>
          </a:xfrm>
        </p:spPr>
        <p:txBody>
          <a:bodyPr wrap="square" lIns="90000" tIns="46800" rIns="90000" bIns="46800" anchor="t" anchorCtr="0">
            <a:spAutoFit/>
          </a:bodyPr>
          <a:lstStyle>
            <a:lvl1pPr marL="0" indent="0" algn="ctr">
              <a:buNone/>
              <a:defRPr sz="1600" b="1">
                <a:solidFill>
                  <a:srgbClr val="3A77AC"/>
                </a:solidFill>
                <a:latin typeface="+mj-lt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ABCF46F3-4C7A-4EB2-A72F-94EBD23892DA}"/>
              </a:ext>
            </a:extLst>
          </p:cNvPr>
          <p:cNvSpPr>
            <a:spLocks noGrp="1"/>
          </p:cNvSpPr>
          <p:nvPr>
            <p:ph type="body" idx="23"/>
          </p:nvPr>
        </p:nvSpPr>
        <p:spPr>
          <a:xfrm>
            <a:off x="9425750" y="3249818"/>
            <a:ext cx="1827382" cy="586957"/>
          </a:xfrm>
        </p:spPr>
        <p:txBody>
          <a:bodyPr wrap="square" lIns="90000" tIns="46800" rIns="90000" bIns="46800" anchor="t" anchorCtr="0">
            <a:spAutoFit/>
          </a:bodyPr>
          <a:lstStyle>
            <a:lvl1pPr marL="0" indent="0" algn="ctr">
              <a:buNone/>
              <a:defRPr sz="1600" b="1">
                <a:solidFill>
                  <a:srgbClr val="3A77AC"/>
                </a:solidFill>
                <a:latin typeface="+mj-lt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DDF6087-5892-46FB-BD95-A4800C6B1892}"/>
              </a:ext>
            </a:extLst>
          </p:cNvPr>
          <p:cNvGrpSpPr/>
          <p:nvPr userDrawn="1"/>
        </p:nvGrpSpPr>
        <p:grpSpPr>
          <a:xfrm>
            <a:off x="2729856" y="2818072"/>
            <a:ext cx="6499058" cy="1980188"/>
            <a:chOff x="2830524" y="3251569"/>
            <a:chExt cx="6499058" cy="1652447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0DE43D2-B341-40BD-BD8B-5539772FFADE}"/>
                </a:ext>
              </a:extLst>
            </p:cNvPr>
            <p:cNvCxnSpPr/>
            <p:nvPr/>
          </p:nvCxnSpPr>
          <p:spPr>
            <a:xfrm>
              <a:off x="2830524" y="3251569"/>
              <a:ext cx="0" cy="1652447"/>
            </a:xfrm>
            <a:prstGeom prst="line">
              <a:avLst/>
            </a:prstGeom>
            <a:ln>
              <a:solidFill>
                <a:srgbClr val="3A77A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099919C-A461-4386-8C7A-53EC276CC1AD}"/>
                </a:ext>
              </a:extLst>
            </p:cNvPr>
            <p:cNvCxnSpPr/>
            <p:nvPr/>
          </p:nvCxnSpPr>
          <p:spPr>
            <a:xfrm>
              <a:off x="4996877" y="3251569"/>
              <a:ext cx="0" cy="1652447"/>
            </a:xfrm>
            <a:prstGeom prst="line">
              <a:avLst/>
            </a:prstGeom>
            <a:ln>
              <a:solidFill>
                <a:srgbClr val="3A77A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5AB7D6D-8CA0-40BB-92A2-4500BEC16561}"/>
                </a:ext>
              </a:extLst>
            </p:cNvPr>
            <p:cNvCxnSpPr/>
            <p:nvPr/>
          </p:nvCxnSpPr>
          <p:spPr>
            <a:xfrm>
              <a:off x="7163230" y="3251569"/>
              <a:ext cx="0" cy="1652447"/>
            </a:xfrm>
            <a:prstGeom prst="line">
              <a:avLst/>
            </a:prstGeom>
            <a:ln>
              <a:solidFill>
                <a:srgbClr val="3A77A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10A9F64-0C2F-41F9-9D9D-D01AFB43945D}"/>
                </a:ext>
              </a:extLst>
            </p:cNvPr>
            <p:cNvCxnSpPr/>
            <p:nvPr/>
          </p:nvCxnSpPr>
          <p:spPr>
            <a:xfrm>
              <a:off x="9329582" y="3251569"/>
              <a:ext cx="0" cy="1652447"/>
            </a:xfrm>
            <a:prstGeom prst="line">
              <a:avLst/>
            </a:prstGeom>
            <a:ln>
              <a:solidFill>
                <a:srgbClr val="3A77A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DF60FBF-F227-4438-876C-DDF24DB92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532707"/>
            <a:ext cx="10260000" cy="59093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EC2FC1F-2017-4A69-A044-F0321FCFBD54}"/>
              </a:ext>
            </a:extLst>
          </p:cNvPr>
          <p:cNvGrpSpPr/>
          <p:nvPr userDrawn="1"/>
        </p:nvGrpSpPr>
        <p:grpSpPr>
          <a:xfrm>
            <a:off x="10829112" y="216532"/>
            <a:ext cx="915812" cy="770762"/>
            <a:chOff x="9128060" y="685292"/>
            <a:chExt cx="2435636" cy="2049872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7E87CDB1-5946-4035-B144-501128738ED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4203"/>
            <a:stretch/>
          </p:blipFill>
          <p:spPr>
            <a:xfrm>
              <a:off x="9722381" y="685292"/>
              <a:ext cx="1246995" cy="1440000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AB733820-E4A4-4BF6-B592-101A12FEFAE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21"/>
            <a:stretch/>
          </p:blipFill>
          <p:spPr>
            <a:xfrm>
              <a:off x="9128060" y="2195164"/>
              <a:ext cx="2435636" cy="540000"/>
            </a:xfrm>
            <a:prstGeom prst="rect">
              <a:avLst/>
            </a:prstGeom>
          </p:spPr>
        </p:pic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BA1C0905-72C8-4D80-8633-5127579145A6}"/>
              </a:ext>
            </a:extLst>
          </p:cNvPr>
          <p:cNvSpPr txBox="1"/>
          <p:nvPr userDrawn="1"/>
        </p:nvSpPr>
        <p:spPr>
          <a:xfrm>
            <a:off x="823913" y="6415801"/>
            <a:ext cx="2453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>
                <a:solidFill>
                  <a:schemeClr val="accent1"/>
                </a:solidFill>
                <a:latin typeface="+mj-lt"/>
              </a:rPr>
              <a:t>Midwinter, a Bravura Solutions company</a:t>
            </a:r>
          </a:p>
        </p:txBody>
      </p:sp>
    </p:spTree>
    <p:extLst>
      <p:ext uri="{BB962C8B-B14F-4D97-AF65-F5344CB8AC3E}">
        <p14:creationId xmlns:p14="http://schemas.microsoft.com/office/powerpoint/2010/main" val="5258060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Placeholder 51">
            <a:extLst>
              <a:ext uri="{FF2B5EF4-FFF2-40B4-BE49-F238E27FC236}">
                <a16:creationId xmlns:a16="http://schemas.microsoft.com/office/drawing/2014/main" id="{543D40D0-950F-4136-91B9-7EFC46A21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532707"/>
            <a:ext cx="10260000" cy="590931"/>
          </a:xfrm>
          <a:prstGeom prst="rect">
            <a:avLst/>
          </a:prstGeom>
        </p:spPr>
        <p:txBody>
          <a:bodyPr vert="horz" wrap="square" lIns="91440" tIns="45720" rIns="91440" bIns="45720" rtlCol="0" anchor="b" anchorCtr="0">
            <a:spAutoFit/>
          </a:bodyPr>
          <a:lstStyle/>
          <a:p>
            <a:pPr lvl="0" defTabSz="914400">
              <a:lnSpc>
                <a:spcPct val="90000"/>
              </a:lnSpc>
            </a:pPr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A5346684-368C-44BA-B2ED-2C64E0C31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987" y="1268414"/>
            <a:ext cx="11376025" cy="50768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lvl="0" indent="-228600" defTabSz="914400">
              <a:lnSpc>
                <a:spcPct val="100000"/>
              </a:lnSpc>
              <a:spcBef>
                <a:spcPts val="1000"/>
              </a:spcBef>
              <a:buFont typeface="Roboto Light" panose="02000000000000000000" pitchFamily="2" charset="0"/>
              <a:buChar char="−"/>
            </a:pPr>
            <a:r>
              <a:rPr lang="en-US" dirty="0"/>
              <a:t>Edit Master text styles</a:t>
            </a:r>
          </a:p>
          <a:p>
            <a:pPr marL="685800" lvl="1" indent="-228600" defTabSz="914400">
              <a:lnSpc>
                <a:spcPct val="100000"/>
              </a:lnSpc>
              <a:spcBef>
                <a:spcPts val="500"/>
              </a:spcBef>
              <a:buFont typeface="Roboto Light" panose="02000000000000000000" pitchFamily="2" charset="0"/>
              <a:buChar char="−"/>
            </a:pPr>
            <a:r>
              <a:rPr lang="en-US" dirty="0"/>
              <a:t>Second level</a:t>
            </a:r>
          </a:p>
          <a:p>
            <a:pPr marL="1143000" lvl="2" defTabSz="914400">
              <a:lnSpc>
                <a:spcPct val="100000"/>
              </a:lnSpc>
              <a:spcBef>
                <a:spcPts val="500"/>
              </a:spcBef>
              <a:buFont typeface="Roboto Light" panose="02000000000000000000" pitchFamily="2" charset="0"/>
              <a:buChar char="−"/>
            </a:pPr>
            <a:r>
              <a:rPr lang="en-US" dirty="0"/>
              <a:t>Third level</a:t>
            </a:r>
          </a:p>
          <a:p>
            <a:pPr marL="1600200" lvl="3" indent="-228600" defTabSz="914400">
              <a:lnSpc>
                <a:spcPct val="100000"/>
              </a:lnSpc>
              <a:spcBef>
                <a:spcPts val="500"/>
              </a:spcBef>
              <a:buFont typeface="Roboto Light" panose="02000000000000000000" pitchFamily="2" charset="0"/>
              <a:buChar char="−"/>
            </a:pPr>
            <a:r>
              <a:rPr lang="en-US" dirty="0"/>
              <a:t>Fourth level</a:t>
            </a:r>
          </a:p>
          <a:p>
            <a:pPr marL="2057400" lvl="4" indent="-228600" defTabSz="914400">
              <a:lnSpc>
                <a:spcPct val="100000"/>
              </a:lnSpc>
              <a:spcBef>
                <a:spcPts val="500"/>
              </a:spcBef>
              <a:buFont typeface="Roboto Light" panose="02000000000000000000" pitchFamily="2" charset="0"/>
              <a:buChar char="−"/>
            </a:pPr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6" name="Slide Number Placeholder 53">
            <a:extLst>
              <a:ext uri="{FF2B5EF4-FFF2-40B4-BE49-F238E27FC236}">
                <a16:creationId xmlns:a16="http://schemas.microsoft.com/office/drawing/2014/main" id="{E68F2A3A-9547-4E78-9BBC-60AE9CCBE7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2104" y="6356350"/>
            <a:ext cx="5420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D4785"/>
                </a:solidFill>
              </a:defRPr>
            </a:lvl1pPr>
          </a:lstStyle>
          <a:p>
            <a:fld id="{3DF558EF-B241-4D8C-B312-AD77C9DC03B0}" type="slidenum">
              <a:rPr lang="en-AU" smtClean="0"/>
              <a:pPr/>
              <a:t>‹#›</a:t>
            </a:fld>
            <a:endParaRPr lang="en-AU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07CDB2B-E0EA-49CB-A9A5-289016E92460}"/>
              </a:ext>
            </a:extLst>
          </p:cNvPr>
          <p:cNvGrpSpPr/>
          <p:nvPr userDrawn="1"/>
        </p:nvGrpSpPr>
        <p:grpSpPr>
          <a:xfrm>
            <a:off x="10829112" y="216532"/>
            <a:ext cx="915812" cy="770762"/>
            <a:chOff x="9128060" y="685292"/>
            <a:chExt cx="2435636" cy="2049872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01B33947-51C6-49B1-A391-360DC578EE6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4203"/>
            <a:stretch/>
          </p:blipFill>
          <p:spPr>
            <a:xfrm>
              <a:off x="9722381" y="685292"/>
              <a:ext cx="1246995" cy="1440000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510C5B2-79DA-446B-AEE2-592FFB59D02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21"/>
            <a:stretch/>
          </p:blipFill>
          <p:spPr>
            <a:xfrm>
              <a:off x="9128060" y="2195164"/>
              <a:ext cx="2435636" cy="540000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CA0299A3-CE9B-4058-89E9-34187434D17A}"/>
              </a:ext>
            </a:extLst>
          </p:cNvPr>
          <p:cNvSpPr txBox="1"/>
          <p:nvPr userDrawn="1"/>
        </p:nvSpPr>
        <p:spPr>
          <a:xfrm>
            <a:off x="407987" y="6415801"/>
            <a:ext cx="2453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>
                <a:solidFill>
                  <a:srgbClr val="3D4785"/>
                </a:solidFill>
                <a:latin typeface="+mj-lt"/>
              </a:rPr>
              <a:t>Midwinter, a Bravura Solutions company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99" r:id="rId3"/>
    <p:sldLayoutId id="2147483673" r:id="rId4"/>
    <p:sldLayoutId id="2147483676" r:id="rId5"/>
    <p:sldLayoutId id="2147483677" r:id="rId6"/>
    <p:sldLayoutId id="2147483679" r:id="rId7"/>
    <p:sldLayoutId id="2147483680" r:id="rId8"/>
    <p:sldLayoutId id="2147483698" r:id="rId9"/>
    <p:sldLayoutId id="2147483692" r:id="rId10"/>
    <p:sldLayoutId id="2147483666" r:id="rId11"/>
    <p:sldLayoutId id="214748370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AU" sz="3600" b="1" kern="1200" dirty="0" smtClean="0">
          <a:solidFill>
            <a:srgbClr val="3A77AC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0" indent="0" algn="l" rtl="0" eaLnBrk="1" latinLnBrk="0" hangingPunct="1">
        <a:spcBef>
          <a:spcPts val="0"/>
        </a:spcBef>
        <a:buClr>
          <a:schemeClr val="tx2"/>
        </a:buClr>
        <a:buSzPct val="80000"/>
        <a:buFont typeface="Arial" panose="020B0604020202020204" pitchFamily="34" charset="0"/>
        <a:buNone/>
        <a:defRPr kumimoji="0" lang="en-US" sz="16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rgbClr val="3A77AC"/>
        </a:buClr>
        <a:buSzPct val="90000"/>
        <a:buFont typeface="Arial" panose="020B0604020202020204" pitchFamily="34" charset="0"/>
        <a:buChar char="•"/>
        <a:defRPr kumimoji="0"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rtl="0" eaLnBrk="1" latinLnBrk="0" hangingPunct="1">
        <a:spcBef>
          <a:spcPct val="20000"/>
        </a:spcBef>
        <a:buClr>
          <a:srgbClr val="3A77AC"/>
        </a:buClr>
        <a:buFont typeface="Arial" panose="020B0604020202020204" pitchFamily="34" charset="0"/>
        <a:buChar char="•"/>
        <a:defRPr kumimoji="0"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rtl="0" eaLnBrk="1" latinLnBrk="0" hangingPunct="1">
        <a:spcBef>
          <a:spcPct val="20000"/>
        </a:spcBef>
        <a:buClr>
          <a:srgbClr val="3A77AC"/>
        </a:buClr>
        <a:buFont typeface="Arial" panose="020B0604020202020204" pitchFamily="34" charset="0"/>
        <a:buChar char="•"/>
        <a:defRPr kumimoji="0"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rtl="0" eaLnBrk="1" latinLnBrk="0" hangingPunct="1">
        <a:spcBef>
          <a:spcPct val="20000"/>
        </a:spcBef>
        <a:buClr>
          <a:srgbClr val="3A77AC"/>
        </a:buClr>
        <a:buFont typeface="Arial" panose="020B0604020202020204" pitchFamily="34" charset="0"/>
        <a:buChar char="•"/>
        <a:defRPr kumimoji="0" lang="en-AU" sz="14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>
    <p:ext uri="{27BBF7A9-308A-43DC-89C8-2F10F3537804}">
      <p15:sldGuideLst xmlns:p15="http://schemas.microsoft.com/office/powerpoint/2012/main">
        <p15:guide id="1" orient="horz" pos="709" userDrawn="1">
          <p15:clr>
            <a:srgbClr val="F26B43"/>
          </p15:clr>
        </p15:guide>
        <p15:guide id="2" pos="7423" userDrawn="1">
          <p15:clr>
            <a:srgbClr val="F26B43"/>
          </p15:clr>
        </p15:guide>
        <p15:guide id="3" pos="257" userDrawn="1">
          <p15:clr>
            <a:srgbClr val="F26B43"/>
          </p15:clr>
        </p15:guide>
        <p15:guide id="4" orient="horz" pos="1071" userDrawn="1">
          <p15:clr>
            <a:srgbClr val="F26B43"/>
          </p15:clr>
        </p15:guide>
        <p15:guide id="5" orient="horz" pos="3997" userDrawn="1">
          <p15:clr>
            <a:srgbClr val="F26B43"/>
          </p15:clr>
        </p15:guide>
        <p15:guide id="6" orient="horz" pos="7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us02web.zoom.us/rec/share/znBGuG3glWRpRWr2xp2YanqjEnUtih8J5049kz1ox-VZECaQfvkpIbtvKRgS6qSR.5dTwlLgR3j6EuMFj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10DA82A7-876F-4949-B563-34A79597FE2F}"/>
              </a:ext>
            </a:extLst>
          </p:cNvPr>
          <p:cNvSpPr/>
          <p:nvPr/>
        </p:nvSpPr>
        <p:spPr>
          <a:xfrm flipH="1" flipV="1">
            <a:off x="8836819" y="-1"/>
            <a:ext cx="3355181" cy="3355181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915AED76-2E77-4AE7-9A63-54FE438B8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98844"/>
            <a:ext cx="7055224" cy="6980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AU" dirty="0"/>
              <a:t>Advice Templates &amp; CRM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CA2444D-B60E-4B38-AEC1-4FB2568628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4096593"/>
            <a:ext cx="5809343" cy="365125"/>
          </a:xfrm>
        </p:spPr>
        <p:txBody>
          <a:bodyPr/>
          <a:lstStyle/>
          <a:p>
            <a:r>
              <a:rPr lang="en-US" dirty="0" err="1"/>
              <a:t>InterPrac</a:t>
            </a:r>
            <a:r>
              <a:rPr lang="en-US" dirty="0"/>
              <a:t> Financial Planning</a:t>
            </a:r>
          </a:p>
          <a:p>
            <a:r>
              <a:rPr lang="en-US"/>
              <a:t>Septembe</a:t>
            </a:r>
            <a:r>
              <a:rPr lang="en-US" dirty="0"/>
              <a:t>r</a:t>
            </a:r>
            <a:r>
              <a:rPr lang="en-US"/>
              <a:t> </a:t>
            </a:r>
            <a:r>
              <a:rPr lang="en-US" dirty="0"/>
              <a:t>2020</a:t>
            </a:r>
          </a:p>
          <a:p>
            <a:endParaRPr lang="en-US" dirty="0"/>
          </a:p>
          <a:p>
            <a:r>
              <a:rPr lang="en-US" dirty="0"/>
              <a:t>Vaishnavi Joshi (VJ), Key Account Manager</a:t>
            </a:r>
          </a:p>
          <a:p>
            <a:r>
              <a:rPr lang="en-US" dirty="0"/>
              <a:t>Peter Panigiris, Senior Business Development Manager</a:t>
            </a:r>
            <a:endParaRPr lang="en-AU" dirty="0"/>
          </a:p>
        </p:txBody>
      </p:sp>
      <p:pic>
        <p:nvPicPr>
          <p:cNvPr id="1026" name="Picture 2" descr="InterPrac Financial Planning - Sequoia Wealth Management">
            <a:extLst>
              <a:ext uri="{FF2B5EF4-FFF2-40B4-BE49-F238E27FC236}">
                <a16:creationId xmlns:a16="http://schemas.microsoft.com/office/drawing/2014/main" id="{13D22EF5-9642-49B1-B0D7-1FCFF5BBF3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3934" y="322456"/>
            <a:ext cx="1620000" cy="14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4390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2DB856-C2EF-41A7-BBAF-3129D6830B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F558EF-B241-4D8C-B312-AD77C9DC03B0}" type="slidenum">
              <a:rPr lang="en-AU" smtClean="0"/>
              <a:pPr/>
              <a:t>2</a:t>
            </a:fld>
            <a:endParaRPr lang="en-AU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0CE9A4-EA5D-4EC7-B815-771FBE3A2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Points to be noted…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048124-0AAF-4D0D-9846-26F41998FB3E}"/>
              </a:ext>
            </a:extLst>
          </p:cNvPr>
          <p:cNvSpPr txBox="1"/>
          <p:nvPr/>
        </p:nvSpPr>
        <p:spPr>
          <a:xfrm>
            <a:off x="2182435" y="1788091"/>
            <a:ext cx="82508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ysClr val="windowText" lastClr="000000"/>
                </a:solidFill>
              </a:rPr>
              <a:t>All attendees are requested to be on mute to avoid background noises during the session. </a:t>
            </a:r>
            <a:endParaRPr lang="en-AU" dirty="0">
              <a:solidFill>
                <a:sysClr val="windowText" lastClr="000000"/>
              </a:solidFill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93A8BD47-641D-4715-BA97-5A1B388522FF}"/>
              </a:ext>
            </a:extLst>
          </p:cNvPr>
          <p:cNvSpPr/>
          <p:nvPr/>
        </p:nvSpPr>
        <p:spPr>
          <a:xfrm>
            <a:off x="-3780815" y="1033393"/>
            <a:ext cx="5797683" cy="5810656"/>
          </a:xfrm>
          <a:prstGeom prst="arc">
            <a:avLst>
              <a:gd name="adj1" fmla="val 18032505"/>
              <a:gd name="adj2" fmla="val 3632317"/>
            </a:avLst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8506D8E-7FB3-484E-BFE3-D56287586B94}"/>
              </a:ext>
            </a:extLst>
          </p:cNvPr>
          <p:cNvSpPr/>
          <p:nvPr/>
        </p:nvSpPr>
        <p:spPr>
          <a:xfrm>
            <a:off x="929068" y="1734020"/>
            <a:ext cx="830093" cy="830094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352E749-F66B-431E-AB77-15DF4DE1F14C}"/>
              </a:ext>
            </a:extLst>
          </p:cNvPr>
          <p:cNvSpPr/>
          <p:nvPr/>
        </p:nvSpPr>
        <p:spPr>
          <a:xfrm>
            <a:off x="1544995" y="2917725"/>
            <a:ext cx="830093" cy="830094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EEBA1E7-2105-4619-BCF5-98030DAA742C}"/>
              </a:ext>
            </a:extLst>
          </p:cNvPr>
          <p:cNvSpPr/>
          <p:nvPr/>
        </p:nvSpPr>
        <p:spPr>
          <a:xfrm>
            <a:off x="929067" y="5336837"/>
            <a:ext cx="830093" cy="830094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C6CFF55-473B-4E46-BEC0-E245EB031A18}"/>
              </a:ext>
            </a:extLst>
          </p:cNvPr>
          <p:cNvSpPr/>
          <p:nvPr/>
        </p:nvSpPr>
        <p:spPr>
          <a:xfrm>
            <a:off x="1544995" y="4144565"/>
            <a:ext cx="830093" cy="830094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C10CB9C9-FF92-4CD7-B610-41A2C17F4D7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59908" y="3038663"/>
            <a:ext cx="684000" cy="592800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227FE80E-5678-446E-A6B0-EA250E229BED}"/>
              </a:ext>
            </a:extLst>
          </p:cNvPr>
          <p:cNvGrpSpPr>
            <a:grpSpLocks noChangeAspect="1"/>
          </p:cNvGrpSpPr>
          <p:nvPr/>
        </p:nvGrpSpPr>
        <p:grpSpPr>
          <a:xfrm>
            <a:off x="1711035" y="4326439"/>
            <a:ext cx="540000" cy="466346"/>
            <a:chOff x="8975148" y="559864"/>
            <a:chExt cx="227933" cy="227457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65A558A-E307-4373-9D62-42E29DCA4AB8}"/>
                </a:ext>
              </a:extLst>
            </p:cNvPr>
            <p:cNvSpPr/>
            <p:nvPr/>
          </p:nvSpPr>
          <p:spPr>
            <a:xfrm>
              <a:off x="8975148" y="559864"/>
              <a:ext cx="104775" cy="104775"/>
            </a:xfrm>
            <a:custGeom>
              <a:avLst/>
              <a:gdLst>
                <a:gd name="connsiteX0" fmla="*/ 108395 w 104775"/>
                <a:gd name="connsiteY0" fmla="*/ 108299 h 104775"/>
                <a:gd name="connsiteX1" fmla="*/ 0 w 104775"/>
                <a:gd name="connsiteY1" fmla="*/ 108299 h 104775"/>
                <a:gd name="connsiteX2" fmla="*/ 0 w 104775"/>
                <a:gd name="connsiteY2" fmla="*/ 0 h 104775"/>
                <a:gd name="connsiteX3" fmla="*/ 108395 w 104775"/>
                <a:gd name="connsiteY3" fmla="*/ 0 h 104775"/>
                <a:gd name="connsiteX4" fmla="*/ 14478 w 104775"/>
                <a:gd name="connsiteY4" fmla="*/ 93821 h 104775"/>
                <a:gd name="connsiteX5" fmla="*/ 93916 w 104775"/>
                <a:gd name="connsiteY5" fmla="*/ 93821 h 104775"/>
                <a:gd name="connsiteX6" fmla="*/ 93916 w 104775"/>
                <a:gd name="connsiteY6" fmla="*/ 14288 h 104775"/>
                <a:gd name="connsiteX7" fmla="*/ 14478 w 104775"/>
                <a:gd name="connsiteY7" fmla="*/ 14288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4775" h="104775">
                  <a:moveTo>
                    <a:pt x="108395" y="108299"/>
                  </a:moveTo>
                  <a:lnTo>
                    <a:pt x="0" y="108299"/>
                  </a:lnTo>
                  <a:lnTo>
                    <a:pt x="0" y="0"/>
                  </a:lnTo>
                  <a:lnTo>
                    <a:pt x="108395" y="0"/>
                  </a:lnTo>
                  <a:close/>
                  <a:moveTo>
                    <a:pt x="14478" y="93821"/>
                  </a:moveTo>
                  <a:lnTo>
                    <a:pt x="93916" y="93821"/>
                  </a:lnTo>
                  <a:lnTo>
                    <a:pt x="93916" y="14288"/>
                  </a:lnTo>
                  <a:lnTo>
                    <a:pt x="14478" y="14288"/>
                  </a:lnTo>
                  <a:close/>
                </a:path>
              </a:pathLst>
            </a:custGeom>
            <a:solidFill>
              <a:srgbClr val="0055B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A0C13EFE-2CA0-4D48-8989-D8E081805CC5}"/>
                </a:ext>
              </a:extLst>
            </p:cNvPr>
            <p:cNvSpPr/>
            <p:nvPr/>
          </p:nvSpPr>
          <p:spPr>
            <a:xfrm>
              <a:off x="9098306" y="682546"/>
              <a:ext cx="104775" cy="104775"/>
            </a:xfrm>
            <a:custGeom>
              <a:avLst/>
              <a:gdLst>
                <a:gd name="connsiteX0" fmla="*/ 54197 w 104775"/>
                <a:gd name="connsiteY0" fmla="*/ 108395 h 104775"/>
                <a:gd name="connsiteX1" fmla="*/ 0 w 104775"/>
                <a:gd name="connsiteY1" fmla="*/ 54197 h 104775"/>
                <a:gd name="connsiteX2" fmla="*/ 54197 w 104775"/>
                <a:gd name="connsiteY2" fmla="*/ 0 h 104775"/>
                <a:gd name="connsiteX3" fmla="*/ 108395 w 104775"/>
                <a:gd name="connsiteY3" fmla="*/ 54197 h 104775"/>
                <a:gd name="connsiteX4" fmla="*/ 54197 w 104775"/>
                <a:gd name="connsiteY4" fmla="*/ 108395 h 104775"/>
                <a:gd name="connsiteX5" fmla="*/ 54197 w 104775"/>
                <a:gd name="connsiteY5" fmla="*/ 14478 h 104775"/>
                <a:gd name="connsiteX6" fmla="*/ 14288 w 104775"/>
                <a:gd name="connsiteY6" fmla="*/ 54197 h 104775"/>
                <a:gd name="connsiteX7" fmla="*/ 54007 w 104775"/>
                <a:gd name="connsiteY7" fmla="*/ 94107 h 104775"/>
                <a:gd name="connsiteX8" fmla="*/ 93916 w 104775"/>
                <a:gd name="connsiteY8" fmla="*/ 54388 h 104775"/>
                <a:gd name="connsiteX9" fmla="*/ 93916 w 104775"/>
                <a:gd name="connsiteY9" fmla="*/ 54197 h 104775"/>
                <a:gd name="connsiteX10" fmla="*/ 54197 w 104775"/>
                <a:gd name="connsiteY10" fmla="*/ 14478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4775" h="104775">
                  <a:moveTo>
                    <a:pt x="54197" y="108395"/>
                  </a:moveTo>
                  <a:cubicBezTo>
                    <a:pt x="24265" y="108395"/>
                    <a:pt x="0" y="84130"/>
                    <a:pt x="0" y="54197"/>
                  </a:cubicBezTo>
                  <a:cubicBezTo>
                    <a:pt x="0" y="24265"/>
                    <a:pt x="24265" y="0"/>
                    <a:pt x="54197" y="0"/>
                  </a:cubicBezTo>
                  <a:cubicBezTo>
                    <a:pt x="84130" y="0"/>
                    <a:pt x="108395" y="24265"/>
                    <a:pt x="108395" y="54197"/>
                  </a:cubicBezTo>
                  <a:cubicBezTo>
                    <a:pt x="108395" y="84130"/>
                    <a:pt x="84130" y="108395"/>
                    <a:pt x="54197" y="108395"/>
                  </a:cubicBezTo>
                  <a:close/>
                  <a:moveTo>
                    <a:pt x="54197" y="14478"/>
                  </a:moveTo>
                  <a:cubicBezTo>
                    <a:pt x="32209" y="14426"/>
                    <a:pt x="14340" y="32208"/>
                    <a:pt x="14288" y="54197"/>
                  </a:cubicBezTo>
                  <a:cubicBezTo>
                    <a:pt x="14235" y="76186"/>
                    <a:pt x="32018" y="94054"/>
                    <a:pt x="54007" y="94107"/>
                  </a:cubicBezTo>
                  <a:cubicBezTo>
                    <a:pt x="75995" y="94159"/>
                    <a:pt x="93863" y="76376"/>
                    <a:pt x="93916" y="54388"/>
                  </a:cubicBezTo>
                  <a:cubicBezTo>
                    <a:pt x="93916" y="54324"/>
                    <a:pt x="93916" y="54261"/>
                    <a:pt x="93916" y="54197"/>
                  </a:cubicBezTo>
                  <a:cubicBezTo>
                    <a:pt x="93916" y="32261"/>
                    <a:pt x="76134" y="14478"/>
                    <a:pt x="54197" y="14478"/>
                  </a:cubicBezTo>
                  <a:close/>
                </a:path>
              </a:pathLst>
            </a:custGeom>
            <a:solidFill>
              <a:srgbClr val="0055B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A1C24B6-BDAB-4466-BA54-135DB1606CE7}"/>
                </a:ext>
              </a:extLst>
            </p:cNvPr>
            <p:cNvSpPr/>
            <p:nvPr/>
          </p:nvSpPr>
          <p:spPr>
            <a:xfrm>
              <a:off x="9097925" y="610251"/>
              <a:ext cx="76200" cy="57150"/>
            </a:xfrm>
            <a:custGeom>
              <a:avLst/>
              <a:gdLst>
                <a:gd name="connsiteX0" fmla="*/ 57817 w 76200"/>
                <a:gd name="connsiteY0" fmla="*/ 28956 h 57150"/>
                <a:gd name="connsiteX1" fmla="*/ 57817 w 76200"/>
                <a:gd name="connsiteY1" fmla="*/ 0 h 57150"/>
                <a:gd name="connsiteX2" fmla="*/ 0 w 76200"/>
                <a:gd name="connsiteY2" fmla="*/ 0 h 57150"/>
                <a:gd name="connsiteX3" fmla="*/ 0 w 76200"/>
                <a:gd name="connsiteY3" fmla="*/ 14478 h 57150"/>
                <a:gd name="connsiteX4" fmla="*/ 43434 w 76200"/>
                <a:gd name="connsiteY4" fmla="*/ 14478 h 57150"/>
                <a:gd name="connsiteX5" fmla="*/ 43434 w 76200"/>
                <a:gd name="connsiteY5" fmla="*/ 28956 h 57150"/>
                <a:gd name="connsiteX6" fmla="*/ 18764 w 76200"/>
                <a:gd name="connsiteY6" fmla="*/ 28956 h 57150"/>
                <a:gd name="connsiteX7" fmla="*/ 50673 w 76200"/>
                <a:gd name="connsiteY7" fmla="*/ 60865 h 57150"/>
                <a:gd name="connsiteX8" fmla="*/ 82486 w 76200"/>
                <a:gd name="connsiteY8" fmla="*/ 28956 h 57150"/>
                <a:gd name="connsiteX9" fmla="*/ 57817 w 76200"/>
                <a:gd name="connsiteY9" fmla="*/ 28956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200" h="57150">
                  <a:moveTo>
                    <a:pt x="57817" y="28956"/>
                  </a:moveTo>
                  <a:lnTo>
                    <a:pt x="57817" y="0"/>
                  </a:lnTo>
                  <a:lnTo>
                    <a:pt x="0" y="0"/>
                  </a:lnTo>
                  <a:lnTo>
                    <a:pt x="0" y="14478"/>
                  </a:lnTo>
                  <a:lnTo>
                    <a:pt x="43434" y="14478"/>
                  </a:lnTo>
                  <a:lnTo>
                    <a:pt x="43434" y="28956"/>
                  </a:lnTo>
                  <a:lnTo>
                    <a:pt x="18764" y="28956"/>
                  </a:lnTo>
                  <a:lnTo>
                    <a:pt x="50673" y="60865"/>
                  </a:lnTo>
                  <a:lnTo>
                    <a:pt x="82486" y="28956"/>
                  </a:lnTo>
                  <a:lnTo>
                    <a:pt x="57817" y="28956"/>
                  </a:lnTo>
                  <a:close/>
                </a:path>
              </a:pathLst>
            </a:custGeom>
            <a:solidFill>
              <a:srgbClr val="00C4B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17821F6-24EA-4DAD-8DD2-DD3F218FF61E}"/>
                </a:ext>
              </a:extLst>
            </p:cNvPr>
            <p:cNvSpPr/>
            <p:nvPr/>
          </p:nvSpPr>
          <p:spPr>
            <a:xfrm>
              <a:off x="9001056" y="679593"/>
              <a:ext cx="76200" cy="57150"/>
            </a:xfrm>
            <a:custGeom>
              <a:avLst/>
              <a:gdLst>
                <a:gd name="connsiteX0" fmla="*/ 39148 w 76200"/>
                <a:gd name="connsiteY0" fmla="*/ 31909 h 57150"/>
                <a:gd name="connsiteX1" fmla="*/ 63722 w 76200"/>
                <a:gd name="connsiteY1" fmla="*/ 31909 h 57150"/>
                <a:gd name="connsiteX2" fmla="*/ 31909 w 76200"/>
                <a:gd name="connsiteY2" fmla="*/ 0 h 57150"/>
                <a:gd name="connsiteX3" fmla="*/ 0 w 76200"/>
                <a:gd name="connsiteY3" fmla="*/ 31909 h 57150"/>
                <a:gd name="connsiteX4" fmla="*/ 24670 w 76200"/>
                <a:gd name="connsiteY4" fmla="*/ 31909 h 57150"/>
                <a:gd name="connsiteX5" fmla="*/ 24670 w 76200"/>
                <a:gd name="connsiteY5" fmla="*/ 60770 h 57150"/>
                <a:gd name="connsiteX6" fmla="*/ 82487 w 76200"/>
                <a:gd name="connsiteY6" fmla="*/ 60770 h 57150"/>
                <a:gd name="connsiteX7" fmla="*/ 82487 w 76200"/>
                <a:gd name="connsiteY7" fmla="*/ 46291 h 57150"/>
                <a:gd name="connsiteX8" fmla="*/ 39148 w 76200"/>
                <a:gd name="connsiteY8" fmla="*/ 46291 h 57150"/>
                <a:gd name="connsiteX9" fmla="*/ 39148 w 76200"/>
                <a:gd name="connsiteY9" fmla="*/ 3190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200" h="57150">
                  <a:moveTo>
                    <a:pt x="39148" y="31909"/>
                  </a:moveTo>
                  <a:lnTo>
                    <a:pt x="63722" y="31909"/>
                  </a:lnTo>
                  <a:lnTo>
                    <a:pt x="31909" y="0"/>
                  </a:lnTo>
                  <a:lnTo>
                    <a:pt x="0" y="31909"/>
                  </a:lnTo>
                  <a:lnTo>
                    <a:pt x="24670" y="31909"/>
                  </a:lnTo>
                  <a:lnTo>
                    <a:pt x="24670" y="60770"/>
                  </a:lnTo>
                  <a:lnTo>
                    <a:pt x="82487" y="60770"/>
                  </a:lnTo>
                  <a:lnTo>
                    <a:pt x="82487" y="46291"/>
                  </a:lnTo>
                  <a:lnTo>
                    <a:pt x="39148" y="46291"/>
                  </a:lnTo>
                  <a:lnTo>
                    <a:pt x="39148" y="31909"/>
                  </a:lnTo>
                  <a:close/>
                </a:path>
              </a:pathLst>
            </a:custGeom>
            <a:solidFill>
              <a:srgbClr val="00C4B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B996972-4EAD-4299-B44B-177E9CB257C0}"/>
              </a:ext>
            </a:extLst>
          </p:cNvPr>
          <p:cNvGrpSpPr>
            <a:grpSpLocks noChangeAspect="1"/>
          </p:cNvGrpSpPr>
          <p:nvPr/>
        </p:nvGrpSpPr>
        <p:grpSpPr>
          <a:xfrm>
            <a:off x="1020113" y="5435041"/>
            <a:ext cx="648000" cy="604658"/>
            <a:chOff x="832053" y="3245381"/>
            <a:chExt cx="247062" cy="247062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B92C92E-46E9-4582-BCA3-FCCEFBAA4083}"/>
                </a:ext>
              </a:extLst>
            </p:cNvPr>
            <p:cNvSpPr/>
            <p:nvPr/>
          </p:nvSpPr>
          <p:spPr>
            <a:xfrm>
              <a:off x="874171" y="3283368"/>
              <a:ext cx="164708" cy="176473"/>
            </a:xfrm>
            <a:custGeom>
              <a:avLst/>
              <a:gdLst>
                <a:gd name="connsiteX0" fmla="*/ 151371 w 164707"/>
                <a:gd name="connsiteY0" fmla="*/ 173620 h 176472"/>
                <a:gd name="connsiteX1" fmla="*/ 133723 w 164707"/>
                <a:gd name="connsiteY1" fmla="*/ 165502 h 176472"/>
                <a:gd name="connsiteX2" fmla="*/ 100311 w 164707"/>
                <a:gd name="connsiteY2" fmla="*/ 135973 h 176472"/>
                <a:gd name="connsiteX3" fmla="*/ 107370 w 164707"/>
                <a:gd name="connsiteY3" fmla="*/ 117855 h 176472"/>
                <a:gd name="connsiteX4" fmla="*/ 117488 w 164707"/>
                <a:gd name="connsiteY4" fmla="*/ 94325 h 176472"/>
                <a:gd name="connsiteX5" fmla="*/ 118547 w 164707"/>
                <a:gd name="connsiteY5" fmla="*/ 88678 h 176472"/>
                <a:gd name="connsiteX6" fmla="*/ 128547 w 164707"/>
                <a:gd name="connsiteY6" fmla="*/ 88678 h 176472"/>
                <a:gd name="connsiteX7" fmla="*/ 129488 w 164707"/>
                <a:gd name="connsiteY7" fmla="*/ 70913 h 176472"/>
                <a:gd name="connsiteX8" fmla="*/ 122665 w 164707"/>
                <a:gd name="connsiteY8" fmla="*/ 70913 h 176472"/>
                <a:gd name="connsiteX9" fmla="*/ 122665 w 164707"/>
                <a:gd name="connsiteY9" fmla="*/ 61736 h 176472"/>
                <a:gd name="connsiteX10" fmla="*/ 84311 w 164707"/>
                <a:gd name="connsiteY10" fmla="*/ 23383 h 176472"/>
                <a:gd name="connsiteX11" fmla="*/ 45958 w 164707"/>
                <a:gd name="connsiteY11" fmla="*/ 61736 h 176472"/>
                <a:gd name="connsiteX12" fmla="*/ 45958 w 164707"/>
                <a:gd name="connsiteY12" fmla="*/ 70913 h 176472"/>
                <a:gd name="connsiteX13" fmla="*/ 39958 w 164707"/>
                <a:gd name="connsiteY13" fmla="*/ 70913 h 176472"/>
                <a:gd name="connsiteX14" fmla="*/ 40781 w 164707"/>
                <a:gd name="connsiteY14" fmla="*/ 88678 h 176472"/>
                <a:gd name="connsiteX15" fmla="*/ 50781 w 164707"/>
                <a:gd name="connsiteY15" fmla="*/ 88678 h 176472"/>
                <a:gd name="connsiteX16" fmla="*/ 51958 w 164707"/>
                <a:gd name="connsiteY16" fmla="*/ 94325 h 176472"/>
                <a:gd name="connsiteX17" fmla="*/ 62076 w 164707"/>
                <a:gd name="connsiteY17" fmla="*/ 117855 h 176472"/>
                <a:gd name="connsiteX18" fmla="*/ 69135 w 164707"/>
                <a:gd name="connsiteY18" fmla="*/ 135973 h 176472"/>
                <a:gd name="connsiteX19" fmla="*/ 35605 w 164707"/>
                <a:gd name="connsiteY19" fmla="*/ 165502 h 176472"/>
                <a:gd name="connsiteX20" fmla="*/ 17957 w 164707"/>
                <a:gd name="connsiteY20" fmla="*/ 173620 h 176472"/>
                <a:gd name="connsiteX21" fmla="*/ 10899 w 164707"/>
                <a:gd name="connsiteY21" fmla="*/ 161855 h 176472"/>
                <a:gd name="connsiteX22" fmla="*/ 30193 w 164707"/>
                <a:gd name="connsiteY22" fmla="*/ 152914 h 176472"/>
                <a:gd name="connsiteX23" fmla="*/ 54899 w 164707"/>
                <a:gd name="connsiteY23" fmla="*/ 136561 h 176472"/>
                <a:gd name="connsiteX24" fmla="*/ 50075 w 164707"/>
                <a:gd name="connsiteY24" fmla="*/ 125972 h 176472"/>
                <a:gd name="connsiteX25" fmla="*/ 39487 w 164707"/>
                <a:gd name="connsiteY25" fmla="*/ 103972 h 176472"/>
                <a:gd name="connsiteX26" fmla="*/ 39487 w 164707"/>
                <a:gd name="connsiteY26" fmla="*/ 103972 h 176472"/>
                <a:gd name="connsiteX27" fmla="*/ 24546 w 164707"/>
                <a:gd name="connsiteY27" fmla="*/ 79148 h 176472"/>
                <a:gd name="connsiteX28" fmla="*/ 27134 w 164707"/>
                <a:gd name="connsiteY28" fmla="*/ 66207 h 176472"/>
                <a:gd name="connsiteX29" fmla="*/ 32311 w 164707"/>
                <a:gd name="connsiteY29" fmla="*/ 59971 h 176472"/>
                <a:gd name="connsiteX30" fmla="*/ 88297 w 164707"/>
                <a:gd name="connsiteY30" fmla="*/ 11018 h 176472"/>
                <a:gd name="connsiteX31" fmla="*/ 137253 w 164707"/>
                <a:gd name="connsiteY31" fmla="*/ 59971 h 176472"/>
                <a:gd name="connsiteX32" fmla="*/ 145018 w 164707"/>
                <a:gd name="connsiteY32" fmla="*/ 79148 h 176472"/>
                <a:gd name="connsiteX33" fmla="*/ 130194 w 164707"/>
                <a:gd name="connsiteY33" fmla="*/ 103972 h 176472"/>
                <a:gd name="connsiteX34" fmla="*/ 130194 w 164707"/>
                <a:gd name="connsiteY34" fmla="*/ 103972 h 176472"/>
                <a:gd name="connsiteX35" fmla="*/ 119488 w 164707"/>
                <a:gd name="connsiteY35" fmla="*/ 125972 h 176472"/>
                <a:gd name="connsiteX36" fmla="*/ 114664 w 164707"/>
                <a:gd name="connsiteY36" fmla="*/ 136561 h 176472"/>
                <a:gd name="connsiteX37" fmla="*/ 139371 w 164707"/>
                <a:gd name="connsiteY37" fmla="*/ 152914 h 176472"/>
                <a:gd name="connsiteX38" fmla="*/ 158665 w 164707"/>
                <a:gd name="connsiteY38" fmla="*/ 161855 h 176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64707" h="176472">
                  <a:moveTo>
                    <a:pt x="151371" y="173620"/>
                  </a:moveTo>
                  <a:cubicBezTo>
                    <a:pt x="145688" y="170502"/>
                    <a:pt x="139791" y="167785"/>
                    <a:pt x="133723" y="165502"/>
                  </a:cubicBezTo>
                  <a:cubicBezTo>
                    <a:pt x="117253" y="158679"/>
                    <a:pt x="100311" y="151620"/>
                    <a:pt x="100311" y="135973"/>
                  </a:cubicBezTo>
                  <a:cubicBezTo>
                    <a:pt x="100788" y="129361"/>
                    <a:pt x="103248" y="123043"/>
                    <a:pt x="107370" y="117855"/>
                  </a:cubicBezTo>
                  <a:cubicBezTo>
                    <a:pt x="112242" y="110749"/>
                    <a:pt x="115679" y="102749"/>
                    <a:pt x="117488" y="94325"/>
                  </a:cubicBezTo>
                  <a:lnTo>
                    <a:pt x="118547" y="88678"/>
                  </a:lnTo>
                  <a:lnTo>
                    <a:pt x="128547" y="88678"/>
                  </a:lnTo>
                  <a:cubicBezTo>
                    <a:pt x="131012" y="83066"/>
                    <a:pt x="131347" y="76748"/>
                    <a:pt x="129488" y="70913"/>
                  </a:cubicBezTo>
                  <a:lnTo>
                    <a:pt x="122665" y="70913"/>
                  </a:lnTo>
                  <a:lnTo>
                    <a:pt x="122665" y="61736"/>
                  </a:lnTo>
                  <a:cubicBezTo>
                    <a:pt x="122665" y="40560"/>
                    <a:pt x="105494" y="23383"/>
                    <a:pt x="84311" y="23383"/>
                  </a:cubicBezTo>
                  <a:cubicBezTo>
                    <a:pt x="63130" y="23383"/>
                    <a:pt x="45958" y="40560"/>
                    <a:pt x="45958" y="61736"/>
                  </a:cubicBezTo>
                  <a:lnTo>
                    <a:pt x="45958" y="70913"/>
                  </a:lnTo>
                  <a:lnTo>
                    <a:pt x="39958" y="70913"/>
                  </a:lnTo>
                  <a:cubicBezTo>
                    <a:pt x="38006" y="76725"/>
                    <a:pt x="38300" y="83066"/>
                    <a:pt x="40781" y="88678"/>
                  </a:cubicBezTo>
                  <a:lnTo>
                    <a:pt x="50781" y="88678"/>
                  </a:lnTo>
                  <a:lnTo>
                    <a:pt x="51958" y="94325"/>
                  </a:lnTo>
                  <a:cubicBezTo>
                    <a:pt x="53659" y="102784"/>
                    <a:pt x="57105" y="110796"/>
                    <a:pt x="62076" y="117855"/>
                  </a:cubicBezTo>
                  <a:cubicBezTo>
                    <a:pt x="66149" y="123078"/>
                    <a:pt x="68603" y="129372"/>
                    <a:pt x="69135" y="135973"/>
                  </a:cubicBezTo>
                  <a:cubicBezTo>
                    <a:pt x="69135" y="151620"/>
                    <a:pt x="52076" y="158679"/>
                    <a:pt x="35605" y="165502"/>
                  </a:cubicBezTo>
                  <a:cubicBezTo>
                    <a:pt x="29556" y="167832"/>
                    <a:pt x="23662" y="170538"/>
                    <a:pt x="17957" y="173620"/>
                  </a:cubicBezTo>
                  <a:lnTo>
                    <a:pt x="10899" y="161855"/>
                  </a:lnTo>
                  <a:cubicBezTo>
                    <a:pt x="17137" y="158479"/>
                    <a:pt x="23581" y="155490"/>
                    <a:pt x="30193" y="152914"/>
                  </a:cubicBezTo>
                  <a:cubicBezTo>
                    <a:pt x="41958" y="148208"/>
                    <a:pt x="54899" y="142796"/>
                    <a:pt x="54899" y="136561"/>
                  </a:cubicBezTo>
                  <a:cubicBezTo>
                    <a:pt x="54203" y="132678"/>
                    <a:pt x="52545" y="129043"/>
                    <a:pt x="50075" y="125972"/>
                  </a:cubicBezTo>
                  <a:cubicBezTo>
                    <a:pt x="45417" y="119243"/>
                    <a:pt x="41844" y="111819"/>
                    <a:pt x="39487" y="103972"/>
                  </a:cubicBezTo>
                  <a:lnTo>
                    <a:pt x="39487" y="103972"/>
                  </a:lnTo>
                  <a:cubicBezTo>
                    <a:pt x="29252" y="103972"/>
                    <a:pt x="24546" y="91031"/>
                    <a:pt x="24546" y="79148"/>
                  </a:cubicBezTo>
                  <a:cubicBezTo>
                    <a:pt x="24456" y="74701"/>
                    <a:pt x="25340" y="70278"/>
                    <a:pt x="27134" y="66207"/>
                  </a:cubicBezTo>
                  <a:cubicBezTo>
                    <a:pt x="28267" y="63701"/>
                    <a:pt x="30055" y="61548"/>
                    <a:pt x="32311" y="59971"/>
                  </a:cubicBezTo>
                  <a:cubicBezTo>
                    <a:pt x="34252" y="30995"/>
                    <a:pt x="59318" y="9077"/>
                    <a:pt x="88297" y="11018"/>
                  </a:cubicBezTo>
                  <a:cubicBezTo>
                    <a:pt x="114571" y="12771"/>
                    <a:pt x="135493" y="33701"/>
                    <a:pt x="137253" y="59971"/>
                  </a:cubicBezTo>
                  <a:cubicBezTo>
                    <a:pt x="142945" y="64619"/>
                    <a:pt x="145872" y="71854"/>
                    <a:pt x="145018" y="79148"/>
                  </a:cubicBezTo>
                  <a:cubicBezTo>
                    <a:pt x="145018" y="90913"/>
                    <a:pt x="140312" y="103972"/>
                    <a:pt x="130194" y="103972"/>
                  </a:cubicBezTo>
                  <a:lnTo>
                    <a:pt x="130194" y="103972"/>
                  </a:lnTo>
                  <a:cubicBezTo>
                    <a:pt x="127805" y="111819"/>
                    <a:pt x="124192" y="119243"/>
                    <a:pt x="119488" y="125972"/>
                  </a:cubicBezTo>
                  <a:cubicBezTo>
                    <a:pt x="117019" y="129043"/>
                    <a:pt x="115361" y="132678"/>
                    <a:pt x="114664" y="136561"/>
                  </a:cubicBezTo>
                  <a:cubicBezTo>
                    <a:pt x="114664" y="142796"/>
                    <a:pt x="127841" y="148326"/>
                    <a:pt x="139371" y="152914"/>
                  </a:cubicBezTo>
                  <a:cubicBezTo>
                    <a:pt x="145992" y="155467"/>
                    <a:pt x="152438" y="158455"/>
                    <a:pt x="158665" y="161855"/>
                  </a:cubicBezTo>
                  <a:close/>
                </a:path>
              </a:pathLst>
            </a:custGeom>
            <a:solidFill>
              <a:srgbClr val="00C4B3"/>
            </a:solidFill>
            <a:ln w="1176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57200"/>
              <a:endParaRPr lang="en-AU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2301FDC-BC9C-4F2F-82FF-2FE5E446615B}"/>
                </a:ext>
              </a:extLst>
            </p:cNvPr>
            <p:cNvSpPr/>
            <p:nvPr/>
          </p:nvSpPr>
          <p:spPr>
            <a:xfrm>
              <a:off x="832053" y="3245381"/>
              <a:ext cx="247062" cy="247062"/>
            </a:xfrm>
            <a:custGeom>
              <a:avLst/>
              <a:gdLst>
                <a:gd name="connsiteX0" fmla="*/ 126782 w 247061"/>
                <a:gd name="connsiteY0" fmla="*/ 25369 h 247061"/>
                <a:gd name="connsiteX1" fmla="*/ 25369 w 247061"/>
                <a:gd name="connsiteY1" fmla="*/ 126782 h 247061"/>
                <a:gd name="connsiteX2" fmla="*/ 126782 w 247061"/>
                <a:gd name="connsiteY2" fmla="*/ 228195 h 247061"/>
                <a:gd name="connsiteX3" fmla="*/ 228195 w 247061"/>
                <a:gd name="connsiteY3" fmla="*/ 126782 h 247061"/>
                <a:gd name="connsiteX4" fmla="*/ 126782 w 247061"/>
                <a:gd name="connsiteY4" fmla="*/ 25369 h 247061"/>
                <a:gd name="connsiteX5" fmla="*/ 126782 w 247061"/>
                <a:gd name="connsiteY5" fmla="*/ 242666 h 247061"/>
                <a:gd name="connsiteX6" fmla="*/ 10899 w 247061"/>
                <a:gd name="connsiteY6" fmla="*/ 126782 h 247061"/>
                <a:gd name="connsiteX7" fmla="*/ 126782 w 247061"/>
                <a:gd name="connsiteY7" fmla="*/ 10899 h 247061"/>
                <a:gd name="connsiteX8" fmla="*/ 242666 w 247061"/>
                <a:gd name="connsiteY8" fmla="*/ 126782 h 247061"/>
                <a:gd name="connsiteX9" fmla="*/ 126782 w 247061"/>
                <a:gd name="connsiteY9" fmla="*/ 242666 h 24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7061" h="247061">
                  <a:moveTo>
                    <a:pt x="126782" y="25369"/>
                  </a:moveTo>
                  <a:cubicBezTo>
                    <a:pt x="70773" y="25369"/>
                    <a:pt x="25369" y="70770"/>
                    <a:pt x="25369" y="126782"/>
                  </a:cubicBezTo>
                  <a:cubicBezTo>
                    <a:pt x="25369" y="182795"/>
                    <a:pt x="70773" y="228195"/>
                    <a:pt x="126782" y="228195"/>
                  </a:cubicBezTo>
                  <a:cubicBezTo>
                    <a:pt x="182791" y="228195"/>
                    <a:pt x="228195" y="182795"/>
                    <a:pt x="228195" y="126782"/>
                  </a:cubicBezTo>
                  <a:cubicBezTo>
                    <a:pt x="228131" y="70805"/>
                    <a:pt x="182764" y="25440"/>
                    <a:pt x="126782" y="25369"/>
                  </a:cubicBezTo>
                  <a:moveTo>
                    <a:pt x="126782" y="242666"/>
                  </a:moveTo>
                  <a:cubicBezTo>
                    <a:pt x="62781" y="242666"/>
                    <a:pt x="10899" y="190783"/>
                    <a:pt x="10899" y="126782"/>
                  </a:cubicBezTo>
                  <a:cubicBezTo>
                    <a:pt x="10899" y="62782"/>
                    <a:pt x="62781" y="10899"/>
                    <a:pt x="126782" y="10899"/>
                  </a:cubicBezTo>
                  <a:cubicBezTo>
                    <a:pt x="190783" y="10899"/>
                    <a:pt x="242666" y="62782"/>
                    <a:pt x="242666" y="126782"/>
                  </a:cubicBezTo>
                  <a:cubicBezTo>
                    <a:pt x="242601" y="190759"/>
                    <a:pt x="190756" y="242595"/>
                    <a:pt x="126782" y="242666"/>
                  </a:cubicBezTo>
                </a:path>
              </a:pathLst>
            </a:custGeom>
            <a:solidFill>
              <a:srgbClr val="0055B8"/>
            </a:solidFill>
            <a:ln w="1176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57200"/>
              <a:endParaRPr lang="en-AU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FF8E6B2-B687-41D2-95CD-981E945E21A6}"/>
              </a:ext>
            </a:extLst>
          </p:cNvPr>
          <p:cNvGrpSpPr>
            <a:grpSpLocks noChangeAspect="1"/>
          </p:cNvGrpSpPr>
          <p:nvPr/>
        </p:nvGrpSpPr>
        <p:grpSpPr>
          <a:xfrm>
            <a:off x="1058681" y="1935733"/>
            <a:ext cx="576000" cy="426668"/>
            <a:chOff x="1980707" y="1314339"/>
            <a:chExt cx="225023" cy="184023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C4699F1-88AE-4EC5-8FED-0B7034791353}"/>
                </a:ext>
              </a:extLst>
            </p:cNvPr>
            <p:cNvSpPr/>
            <p:nvPr/>
          </p:nvSpPr>
          <p:spPr>
            <a:xfrm>
              <a:off x="2177155" y="1357439"/>
              <a:ext cx="28575" cy="66675"/>
            </a:xfrm>
            <a:custGeom>
              <a:avLst/>
              <a:gdLst>
                <a:gd name="connsiteX0" fmla="*/ 0 w 28575"/>
                <a:gd name="connsiteY0" fmla="*/ 71962 h 66675"/>
                <a:gd name="connsiteX1" fmla="*/ 0 w 28575"/>
                <a:gd name="connsiteY1" fmla="*/ 57579 h 66675"/>
                <a:gd name="connsiteX2" fmla="*/ 23008 w 28575"/>
                <a:gd name="connsiteY2" fmla="*/ 37440 h 66675"/>
                <a:gd name="connsiteX3" fmla="*/ 2869 w 28575"/>
                <a:gd name="connsiteY3" fmla="*/ 14431 h 66675"/>
                <a:gd name="connsiteX4" fmla="*/ 0 w 28575"/>
                <a:gd name="connsiteY4" fmla="*/ 14431 h 66675"/>
                <a:gd name="connsiteX5" fmla="*/ 0 w 28575"/>
                <a:gd name="connsiteY5" fmla="*/ 48 h 66675"/>
                <a:gd name="connsiteX6" fmla="*/ 37808 w 28575"/>
                <a:gd name="connsiteY6" fmla="*/ 34154 h 66675"/>
                <a:gd name="connsiteX7" fmla="*/ 3703 w 28575"/>
                <a:gd name="connsiteY7" fmla="*/ 71962 h 66675"/>
                <a:gd name="connsiteX8" fmla="*/ 0 w 28575"/>
                <a:gd name="connsiteY8" fmla="*/ 71962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575" h="66675">
                  <a:moveTo>
                    <a:pt x="0" y="71962"/>
                  </a:moveTo>
                  <a:lnTo>
                    <a:pt x="0" y="57579"/>
                  </a:lnTo>
                  <a:cubicBezTo>
                    <a:pt x="11915" y="58372"/>
                    <a:pt x="22216" y="49355"/>
                    <a:pt x="23008" y="37440"/>
                  </a:cubicBezTo>
                  <a:cubicBezTo>
                    <a:pt x="23801" y="25525"/>
                    <a:pt x="14784" y="15223"/>
                    <a:pt x="2869" y="14431"/>
                  </a:cubicBezTo>
                  <a:cubicBezTo>
                    <a:pt x="1914" y="14368"/>
                    <a:pt x="955" y="14368"/>
                    <a:pt x="0" y="14431"/>
                  </a:cubicBezTo>
                  <a:lnTo>
                    <a:pt x="0" y="48"/>
                  </a:lnTo>
                  <a:cubicBezTo>
                    <a:pt x="19858" y="-974"/>
                    <a:pt x="36786" y="14296"/>
                    <a:pt x="37808" y="34154"/>
                  </a:cubicBezTo>
                  <a:cubicBezTo>
                    <a:pt x="38831" y="54012"/>
                    <a:pt x="23561" y="70940"/>
                    <a:pt x="3703" y="71962"/>
                  </a:cubicBezTo>
                  <a:cubicBezTo>
                    <a:pt x="2469" y="72026"/>
                    <a:pt x="1233" y="72026"/>
                    <a:pt x="0" y="71962"/>
                  </a:cubicBezTo>
                  <a:close/>
                </a:path>
              </a:pathLst>
            </a:custGeom>
            <a:solidFill>
              <a:srgbClr val="00C4B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196293F-24E6-4AED-B86A-9190CAC072E0}"/>
                </a:ext>
              </a:extLst>
            </p:cNvPr>
            <p:cNvSpPr/>
            <p:nvPr/>
          </p:nvSpPr>
          <p:spPr>
            <a:xfrm>
              <a:off x="2141151" y="1321483"/>
              <a:ext cx="9525" cy="142875"/>
            </a:xfrm>
            <a:custGeom>
              <a:avLst/>
              <a:gdLst>
                <a:gd name="connsiteX0" fmla="*/ 0 w 9525"/>
                <a:gd name="connsiteY0" fmla="*/ 0 h 142875"/>
                <a:gd name="connsiteX1" fmla="*/ 14383 w 9525"/>
                <a:gd name="connsiteY1" fmla="*/ 0 h 142875"/>
                <a:gd name="connsiteX2" fmla="*/ 14383 w 9525"/>
                <a:gd name="connsiteY2" fmla="*/ 143827 h 142875"/>
                <a:gd name="connsiteX3" fmla="*/ 0 w 9525"/>
                <a:gd name="connsiteY3" fmla="*/ 143827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25" h="142875">
                  <a:moveTo>
                    <a:pt x="0" y="0"/>
                  </a:moveTo>
                  <a:lnTo>
                    <a:pt x="14383" y="0"/>
                  </a:lnTo>
                  <a:lnTo>
                    <a:pt x="14383" y="143827"/>
                  </a:lnTo>
                  <a:lnTo>
                    <a:pt x="0" y="143827"/>
                  </a:lnTo>
                  <a:close/>
                </a:path>
              </a:pathLst>
            </a:custGeom>
            <a:solidFill>
              <a:srgbClr val="00C4B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8D65A8B-A36E-4441-9036-9A6D0E143A2F}"/>
                </a:ext>
              </a:extLst>
            </p:cNvPr>
            <p:cNvSpPr/>
            <p:nvPr/>
          </p:nvSpPr>
          <p:spPr>
            <a:xfrm>
              <a:off x="2026089" y="1422162"/>
              <a:ext cx="47625" cy="76200"/>
            </a:xfrm>
            <a:custGeom>
              <a:avLst/>
              <a:gdLst>
                <a:gd name="connsiteX0" fmla="*/ 50387 w 47625"/>
                <a:gd name="connsiteY0" fmla="*/ 79153 h 76200"/>
                <a:gd name="connsiteX1" fmla="*/ 0 w 47625"/>
                <a:gd name="connsiteY1" fmla="*/ 79153 h 76200"/>
                <a:gd name="connsiteX2" fmla="*/ 0 w 47625"/>
                <a:gd name="connsiteY2" fmla="*/ 0 h 76200"/>
                <a:gd name="connsiteX3" fmla="*/ 14383 w 47625"/>
                <a:gd name="connsiteY3" fmla="*/ 0 h 76200"/>
                <a:gd name="connsiteX4" fmla="*/ 14383 w 47625"/>
                <a:gd name="connsiteY4" fmla="*/ 64770 h 76200"/>
                <a:gd name="connsiteX5" fmla="*/ 36005 w 47625"/>
                <a:gd name="connsiteY5" fmla="*/ 64770 h 76200"/>
                <a:gd name="connsiteX6" fmla="*/ 36005 w 47625"/>
                <a:gd name="connsiteY6" fmla="*/ 7239 h 76200"/>
                <a:gd name="connsiteX7" fmla="*/ 50387 w 47625"/>
                <a:gd name="connsiteY7" fmla="*/ 7239 h 76200"/>
                <a:gd name="connsiteX8" fmla="*/ 50387 w 47625"/>
                <a:gd name="connsiteY8" fmla="*/ 79153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625" h="76200">
                  <a:moveTo>
                    <a:pt x="50387" y="79153"/>
                  </a:moveTo>
                  <a:lnTo>
                    <a:pt x="0" y="79153"/>
                  </a:lnTo>
                  <a:lnTo>
                    <a:pt x="0" y="0"/>
                  </a:lnTo>
                  <a:lnTo>
                    <a:pt x="14383" y="0"/>
                  </a:lnTo>
                  <a:lnTo>
                    <a:pt x="14383" y="64770"/>
                  </a:lnTo>
                  <a:lnTo>
                    <a:pt x="36005" y="64770"/>
                  </a:lnTo>
                  <a:lnTo>
                    <a:pt x="36005" y="7239"/>
                  </a:lnTo>
                  <a:lnTo>
                    <a:pt x="50387" y="7239"/>
                  </a:lnTo>
                  <a:lnTo>
                    <a:pt x="50387" y="79153"/>
                  </a:lnTo>
                  <a:close/>
                </a:path>
              </a:pathLst>
            </a:custGeom>
            <a:solidFill>
              <a:srgbClr val="0055B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B90B1A4F-D72F-42F0-B318-E6DDA5AE5E48}"/>
                </a:ext>
              </a:extLst>
            </p:cNvPr>
            <p:cNvSpPr/>
            <p:nvPr/>
          </p:nvSpPr>
          <p:spPr>
            <a:xfrm>
              <a:off x="1980707" y="1314339"/>
              <a:ext cx="200025" cy="152400"/>
            </a:xfrm>
            <a:custGeom>
              <a:avLst/>
              <a:gdLst>
                <a:gd name="connsiteX0" fmla="*/ 203687 w 200025"/>
                <a:gd name="connsiteY0" fmla="*/ 158210 h 152400"/>
                <a:gd name="connsiteX1" fmla="*/ 165587 w 200025"/>
                <a:gd name="connsiteY1" fmla="*/ 158210 h 152400"/>
                <a:gd name="connsiteX2" fmla="*/ 79290 w 200025"/>
                <a:gd name="connsiteY2" fmla="*/ 115062 h 152400"/>
                <a:gd name="connsiteX3" fmla="*/ 37857 w 200025"/>
                <a:gd name="connsiteY3" fmla="*/ 115062 h 152400"/>
                <a:gd name="connsiteX4" fmla="*/ 48 w 200025"/>
                <a:gd name="connsiteY4" fmla="*/ 80956 h 152400"/>
                <a:gd name="connsiteX5" fmla="*/ 34154 w 200025"/>
                <a:gd name="connsiteY5" fmla="*/ 43148 h 152400"/>
                <a:gd name="connsiteX6" fmla="*/ 37857 w 200025"/>
                <a:gd name="connsiteY6" fmla="*/ 43148 h 152400"/>
                <a:gd name="connsiteX7" fmla="*/ 79290 w 200025"/>
                <a:gd name="connsiteY7" fmla="*/ 43148 h 152400"/>
                <a:gd name="connsiteX8" fmla="*/ 165587 w 200025"/>
                <a:gd name="connsiteY8" fmla="*/ 0 h 152400"/>
                <a:gd name="connsiteX9" fmla="*/ 203687 w 200025"/>
                <a:gd name="connsiteY9" fmla="*/ 0 h 152400"/>
                <a:gd name="connsiteX10" fmla="*/ 169397 w 200025"/>
                <a:gd name="connsiteY10" fmla="*/ 143827 h 152400"/>
                <a:gd name="connsiteX11" fmla="*/ 189304 w 200025"/>
                <a:gd name="connsiteY11" fmla="*/ 143827 h 152400"/>
                <a:gd name="connsiteX12" fmla="*/ 189304 w 200025"/>
                <a:gd name="connsiteY12" fmla="*/ 14383 h 152400"/>
                <a:gd name="connsiteX13" fmla="*/ 169397 w 200025"/>
                <a:gd name="connsiteY13" fmla="*/ 14383 h 152400"/>
                <a:gd name="connsiteX14" fmla="*/ 83100 w 200025"/>
                <a:gd name="connsiteY14" fmla="*/ 57531 h 152400"/>
                <a:gd name="connsiteX15" fmla="*/ 38238 w 200025"/>
                <a:gd name="connsiteY15" fmla="*/ 57531 h 152400"/>
                <a:gd name="connsiteX16" fmla="*/ 15229 w 200025"/>
                <a:gd name="connsiteY16" fmla="*/ 77671 h 152400"/>
                <a:gd name="connsiteX17" fmla="*/ 35369 w 200025"/>
                <a:gd name="connsiteY17" fmla="*/ 100679 h 152400"/>
                <a:gd name="connsiteX18" fmla="*/ 38238 w 200025"/>
                <a:gd name="connsiteY18" fmla="*/ 100679 h 152400"/>
                <a:gd name="connsiteX19" fmla="*/ 83100 w 200025"/>
                <a:gd name="connsiteY19" fmla="*/ 100679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00025" h="152400">
                  <a:moveTo>
                    <a:pt x="203687" y="158210"/>
                  </a:moveTo>
                  <a:lnTo>
                    <a:pt x="165587" y="158210"/>
                  </a:lnTo>
                  <a:lnTo>
                    <a:pt x="79290" y="115062"/>
                  </a:lnTo>
                  <a:lnTo>
                    <a:pt x="37857" y="115062"/>
                  </a:lnTo>
                  <a:cubicBezTo>
                    <a:pt x="17998" y="116084"/>
                    <a:pt x="1071" y="100815"/>
                    <a:pt x="48" y="80956"/>
                  </a:cubicBezTo>
                  <a:cubicBezTo>
                    <a:pt x="-974" y="61098"/>
                    <a:pt x="14296" y="44171"/>
                    <a:pt x="34154" y="43148"/>
                  </a:cubicBezTo>
                  <a:cubicBezTo>
                    <a:pt x="35387" y="43085"/>
                    <a:pt x="36623" y="43085"/>
                    <a:pt x="37857" y="43148"/>
                  </a:cubicBezTo>
                  <a:lnTo>
                    <a:pt x="79290" y="43148"/>
                  </a:lnTo>
                  <a:lnTo>
                    <a:pt x="165587" y="0"/>
                  </a:lnTo>
                  <a:lnTo>
                    <a:pt x="203687" y="0"/>
                  </a:lnTo>
                  <a:close/>
                  <a:moveTo>
                    <a:pt x="169397" y="143827"/>
                  </a:moveTo>
                  <a:lnTo>
                    <a:pt x="189304" y="143827"/>
                  </a:lnTo>
                  <a:lnTo>
                    <a:pt x="189304" y="14383"/>
                  </a:lnTo>
                  <a:lnTo>
                    <a:pt x="169397" y="14383"/>
                  </a:lnTo>
                  <a:lnTo>
                    <a:pt x="83100" y="57531"/>
                  </a:lnTo>
                  <a:lnTo>
                    <a:pt x="38238" y="57531"/>
                  </a:lnTo>
                  <a:cubicBezTo>
                    <a:pt x="26323" y="56739"/>
                    <a:pt x="16022" y="65756"/>
                    <a:pt x="15229" y="77671"/>
                  </a:cubicBezTo>
                  <a:cubicBezTo>
                    <a:pt x="14437" y="89586"/>
                    <a:pt x="23454" y="99887"/>
                    <a:pt x="35369" y="100679"/>
                  </a:cubicBezTo>
                  <a:cubicBezTo>
                    <a:pt x="36324" y="100743"/>
                    <a:pt x="37282" y="100743"/>
                    <a:pt x="38238" y="100679"/>
                  </a:cubicBezTo>
                  <a:lnTo>
                    <a:pt x="83100" y="100679"/>
                  </a:lnTo>
                  <a:close/>
                </a:path>
              </a:pathLst>
            </a:custGeom>
            <a:solidFill>
              <a:srgbClr val="0055B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A6141F26-E412-4203-B4F7-CEBFED072EB6}"/>
              </a:ext>
            </a:extLst>
          </p:cNvPr>
          <p:cNvSpPr txBox="1"/>
          <p:nvPr/>
        </p:nvSpPr>
        <p:spPr>
          <a:xfrm>
            <a:off x="2815362" y="3009606"/>
            <a:ext cx="79562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ysClr val="windowText" lastClr="000000"/>
                </a:solidFill>
              </a:rPr>
              <a:t>Please type your questions at the end of the session by using the ‘</a:t>
            </a:r>
            <a:r>
              <a:rPr lang="en-US" sz="1800" dirty="0">
                <a:solidFill>
                  <a:sysClr val="windowText" lastClr="000000"/>
                </a:solidFill>
              </a:rPr>
              <a:t>Chat</a:t>
            </a:r>
            <a:r>
              <a:rPr lang="en-US" sz="1800" b="0" dirty="0">
                <a:solidFill>
                  <a:sysClr val="windowText" lastClr="000000"/>
                </a:solidFill>
              </a:rPr>
              <a:t>’ functionality of Zoom and we will try to answer them. </a:t>
            </a:r>
            <a:endParaRPr lang="en-AU" dirty="0">
              <a:solidFill>
                <a:sysClr val="windowText" lastClr="00000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15650DC-193C-402D-B1FC-5D60E3F9169D}"/>
              </a:ext>
            </a:extLst>
          </p:cNvPr>
          <p:cNvSpPr txBox="1"/>
          <p:nvPr/>
        </p:nvSpPr>
        <p:spPr>
          <a:xfrm>
            <a:off x="2815363" y="4218089"/>
            <a:ext cx="795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ysClr val="windowText" lastClr="000000"/>
                </a:solidFill>
              </a:rPr>
              <a:t>If we are not able to answer any of your questions, then we will take them offline and engage with you post the session. </a:t>
            </a:r>
            <a:endParaRPr lang="en-AU" dirty="0">
              <a:solidFill>
                <a:sysClr val="windowText" lastClr="00000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3E4284B-AF1A-40C8-935A-82A43D8F261A}"/>
              </a:ext>
            </a:extLst>
          </p:cNvPr>
          <p:cNvSpPr txBox="1"/>
          <p:nvPr/>
        </p:nvSpPr>
        <p:spPr>
          <a:xfrm>
            <a:off x="2182435" y="5420793"/>
            <a:ext cx="82508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ysClr val="windowText" lastClr="000000"/>
                </a:solidFill>
              </a:rPr>
              <a:t>If you do not get a chance to ask your question or if we run out of time, then please feel free to reach out to </a:t>
            </a:r>
            <a:r>
              <a:rPr lang="en-US" dirty="0">
                <a:solidFill>
                  <a:sysClr val="windowText" lastClr="000000"/>
                </a:solidFill>
              </a:rPr>
              <a:t>us post the session.</a:t>
            </a:r>
            <a:endParaRPr lang="en-AU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775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BF255F-016A-4586-8712-59A9CB2697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F558EF-B241-4D8C-B312-AD77C9DC03B0}" type="slidenum">
              <a:rPr lang="en-AU" smtClean="0"/>
              <a:pPr/>
              <a:t>3</a:t>
            </a:fld>
            <a:endParaRPr lang="en-AU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C7D43C9-7F10-4721-AB29-D9F2669C9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477307"/>
            <a:ext cx="10260000" cy="646331"/>
          </a:xfrm>
        </p:spPr>
        <p:txBody>
          <a:bodyPr/>
          <a:lstStyle/>
          <a:p>
            <a:r>
              <a:rPr lang="en-AU" dirty="0"/>
              <a:t>Agenda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2451BB-1BF5-4434-9D87-40D92098D6B3}"/>
              </a:ext>
            </a:extLst>
          </p:cNvPr>
          <p:cNvSpPr txBox="1"/>
          <p:nvPr/>
        </p:nvSpPr>
        <p:spPr>
          <a:xfrm>
            <a:off x="1106424" y="1932552"/>
            <a:ext cx="4423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>
                <a:solidFill>
                  <a:schemeClr val="bg1"/>
                </a:solidFill>
              </a:rPr>
              <a:t>Overview of the new ‘Help Centre’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07A64A-96A5-45F7-9D9C-87AFEB6A483C}"/>
              </a:ext>
            </a:extLst>
          </p:cNvPr>
          <p:cNvSpPr txBox="1"/>
          <p:nvPr/>
        </p:nvSpPr>
        <p:spPr>
          <a:xfrm>
            <a:off x="1106424" y="2677064"/>
            <a:ext cx="5364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>
                <a:solidFill>
                  <a:schemeClr val="bg1"/>
                </a:solidFill>
              </a:rPr>
              <a:t>Our CRM and how to get the best out of it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7DA0B5-0C26-4779-A207-04435E993B6F}"/>
              </a:ext>
            </a:extLst>
          </p:cNvPr>
          <p:cNvSpPr txBox="1"/>
          <p:nvPr/>
        </p:nvSpPr>
        <p:spPr>
          <a:xfrm>
            <a:off x="1106424" y="3421576"/>
            <a:ext cx="4783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>
                <a:solidFill>
                  <a:schemeClr val="bg1"/>
                </a:solidFill>
              </a:rPr>
              <a:t>Planbuilder and </a:t>
            </a:r>
            <a:r>
              <a:rPr lang="en-AU" sz="2400" dirty="0" err="1">
                <a:solidFill>
                  <a:schemeClr val="bg1"/>
                </a:solidFill>
              </a:rPr>
              <a:t>InterPrac’s</a:t>
            </a:r>
            <a:r>
              <a:rPr lang="en-AU" sz="2400" dirty="0">
                <a:solidFill>
                  <a:schemeClr val="bg1"/>
                </a:solidFill>
              </a:rPr>
              <a:t> templates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48FA1A-128B-42D2-8F88-B8DE8D6FA0BD}"/>
              </a:ext>
            </a:extLst>
          </p:cNvPr>
          <p:cNvSpPr txBox="1"/>
          <p:nvPr/>
        </p:nvSpPr>
        <p:spPr>
          <a:xfrm>
            <a:off x="1106424" y="4166088"/>
            <a:ext cx="3931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>
                <a:solidFill>
                  <a:schemeClr val="bg1"/>
                </a:solidFill>
              </a:rPr>
              <a:t>Midwinter’s Product Roadmap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736E8C3-5EEF-4781-8EB4-CD901A6A30DF}"/>
              </a:ext>
            </a:extLst>
          </p:cNvPr>
          <p:cNvSpPr txBox="1"/>
          <p:nvPr/>
        </p:nvSpPr>
        <p:spPr>
          <a:xfrm>
            <a:off x="1106424" y="4910600"/>
            <a:ext cx="6246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>
                <a:solidFill>
                  <a:schemeClr val="bg1"/>
                </a:solidFill>
              </a:rPr>
              <a:t>Overview of the Key Risk Indicator Solution (KRIS)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07CD96A-240D-4A0F-8F5A-BDB246C29190}"/>
              </a:ext>
            </a:extLst>
          </p:cNvPr>
          <p:cNvSpPr txBox="1"/>
          <p:nvPr/>
        </p:nvSpPr>
        <p:spPr>
          <a:xfrm>
            <a:off x="1106424" y="5655111"/>
            <a:ext cx="1424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>
                <a:solidFill>
                  <a:schemeClr val="bg1"/>
                </a:solidFill>
              </a:rPr>
              <a:t>Questions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2C0CAD2-4C53-4486-8FCA-91970A71596A}"/>
              </a:ext>
            </a:extLst>
          </p:cNvPr>
          <p:cNvSpPr/>
          <p:nvPr/>
        </p:nvSpPr>
        <p:spPr>
          <a:xfrm>
            <a:off x="508572" y="1892236"/>
            <a:ext cx="324000" cy="540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81B5D33-33E0-480A-BDA0-94E010B507CF}"/>
              </a:ext>
            </a:extLst>
          </p:cNvPr>
          <p:cNvSpPr/>
          <p:nvPr/>
        </p:nvSpPr>
        <p:spPr>
          <a:xfrm>
            <a:off x="508572" y="2636978"/>
            <a:ext cx="324000" cy="540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0F30EE1-E69B-43F6-8109-CA63D61564F6}"/>
              </a:ext>
            </a:extLst>
          </p:cNvPr>
          <p:cNvSpPr/>
          <p:nvPr/>
        </p:nvSpPr>
        <p:spPr>
          <a:xfrm>
            <a:off x="508572" y="3381720"/>
            <a:ext cx="324000" cy="540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97458404-2B0E-435B-A226-929668731DDA}"/>
              </a:ext>
            </a:extLst>
          </p:cNvPr>
          <p:cNvSpPr/>
          <p:nvPr/>
        </p:nvSpPr>
        <p:spPr>
          <a:xfrm>
            <a:off x="508572" y="4126462"/>
            <a:ext cx="324000" cy="540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488F193-C13B-472A-818B-B437CDA8394C}"/>
              </a:ext>
            </a:extLst>
          </p:cNvPr>
          <p:cNvSpPr/>
          <p:nvPr/>
        </p:nvSpPr>
        <p:spPr>
          <a:xfrm>
            <a:off x="508572" y="4871204"/>
            <a:ext cx="324000" cy="540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181EF94F-286E-4EFC-ACE7-7B1B065CF1A4}"/>
              </a:ext>
            </a:extLst>
          </p:cNvPr>
          <p:cNvSpPr/>
          <p:nvPr/>
        </p:nvSpPr>
        <p:spPr>
          <a:xfrm>
            <a:off x="508572" y="5615944"/>
            <a:ext cx="324000" cy="540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6471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27EAC9-5028-4385-B165-FCB0200B0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F558EF-B241-4D8C-B312-AD77C9DC03B0}" type="slidenum">
              <a:rPr lang="en-AU" smtClean="0"/>
              <a:pPr/>
              <a:t>4</a:t>
            </a:fld>
            <a:endParaRPr lang="en-AU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54461A5-5E3D-47B0-84FF-520EF4207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477307"/>
            <a:ext cx="10260000" cy="646331"/>
          </a:xfrm>
        </p:spPr>
        <p:txBody>
          <a:bodyPr/>
          <a:lstStyle/>
          <a:p>
            <a:r>
              <a:rPr lang="en-AU" dirty="0"/>
              <a:t>Our CRM and getting the best out of it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9E84EFB-1471-4774-B87B-3775532C3D0E}"/>
              </a:ext>
            </a:extLst>
          </p:cNvPr>
          <p:cNvSpPr/>
          <p:nvPr/>
        </p:nvSpPr>
        <p:spPr>
          <a:xfrm>
            <a:off x="407159" y="2530270"/>
            <a:ext cx="2160000" cy="25200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b="1" dirty="0">
                <a:solidFill>
                  <a:schemeClr val="accent1"/>
                </a:solidFill>
              </a:rPr>
              <a:t>Comprehensive Fact Finding capability  </a:t>
            </a:r>
            <a:r>
              <a:rPr lang="en-GB" dirty="0">
                <a:solidFill>
                  <a:sysClr val="windowText" lastClr="000000"/>
                </a:solidFill>
              </a:rPr>
              <a:t>– Including the ability to add in custom fields to suit your practice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4592A17-211A-44EE-9E56-E5CF9ABBE8A9}"/>
              </a:ext>
            </a:extLst>
          </p:cNvPr>
          <p:cNvSpPr/>
          <p:nvPr/>
        </p:nvSpPr>
        <p:spPr>
          <a:xfrm>
            <a:off x="5015999" y="2530270"/>
            <a:ext cx="2160000" cy="25200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b="1" dirty="0">
                <a:solidFill>
                  <a:schemeClr val="accent1"/>
                </a:solidFill>
              </a:rPr>
              <a:t>Compliance management</a:t>
            </a:r>
            <a:r>
              <a:rPr lang="en-GB" dirty="0">
                <a:solidFill>
                  <a:sysClr val="windowText" lastClr="000000"/>
                </a:solidFill>
              </a:rPr>
              <a:t>, such as Opt-in, FDS, commission feeds and insurance management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6747AED-B017-44EF-B642-83C0C0B89442}"/>
              </a:ext>
            </a:extLst>
          </p:cNvPr>
          <p:cNvSpPr/>
          <p:nvPr/>
        </p:nvSpPr>
        <p:spPr>
          <a:xfrm>
            <a:off x="2711579" y="2530270"/>
            <a:ext cx="2160000" cy="25200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b="1" dirty="0">
                <a:solidFill>
                  <a:schemeClr val="accent1"/>
                </a:solidFill>
              </a:rPr>
              <a:t>Complete reporting functionality </a:t>
            </a:r>
            <a:r>
              <a:rPr lang="en-GB" dirty="0">
                <a:solidFill>
                  <a:sysClr val="windowText" lastClr="000000"/>
                </a:solidFill>
              </a:rPr>
              <a:t>– utilising rich data, AdviceOS has the ability to drill down to all sorts of depths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8F7C183-0374-4A79-B3F5-2231E73E5EA6}"/>
              </a:ext>
            </a:extLst>
          </p:cNvPr>
          <p:cNvSpPr/>
          <p:nvPr/>
        </p:nvSpPr>
        <p:spPr>
          <a:xfrm>
            <a:off x="7320419" y="2530270"/>
            <a:ext cx="2160000" cy="25200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Additional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>
                <a:solidFill>
                  <a:schemeClr val="accent1"/>
                </a:solidFill>
              </a:rPr>
              <a:t>Advanced Admin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functionality that allows for bulk actions, and campaign management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270E6FC-D15A-427C-A0F9-E2CD982C0375}"/>
              </a:ext>
            </a:extLst>
          </p:cNvPr>
          <p:cNvSpPr/>
          <p:nvPr/>
        </p:nvSpPr>
        <p:spPr>
          <a:xfrm>
            <a:off x="9624841" y="2530270"/>
            <a:ext cx="2160000" cy="25200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b="1" dirty="0" err="1">
                <a:solidFill>
                  <a:schemeClr val="accent1"/>
                </a:solidFill>
              </a:rPr>
              <a:t>Planbuilder</a:t>
            </a:r>
            <a:r>
              <a:rPr lang="en-GB" b="1" dirty="0">
                <a:solidFill>
                  <a:schemeClr val="accent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wizard for pulling together various modules to create advice documents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598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7ABAA4C-49F7-4349-81EB-6DAA78C48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F558EF-B241-4D8C-B312-AD77C9DC03B0}" type="slidenum">
              <a:rPr lang="en-AU" smtClean="0"/>
              <a:pPr/>
              <a:t>5</a:t>
            </a:fld>
            <a:endParaRPr lang="en-AU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98D531F-70EF-4CC3-8DFF-74639CBC8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477307"/>
            <a:ext cx="10260000" cy="646331"/>
          </a:xfrm>
        </p:spPr>
        <p:txBody>
          <a:bodyPr/>
          <a:lstStyle/>
          <a:p>
            <a:r>
              <a:rPr lang="en-AU" dirty="0"/>
              <a:t>Where are we going?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2B244CB-9ED9-41C8-85A1-2EDC197FF357}"/>
              </a:ext>
            </a:extLst>
          </p:cNvPr>
          <p:cNvGraphicFramePr>
            <a:graphicFrameLocks noGrp="1"/>
          </p:cNvGraphicFramePr>
          <p:nvPr/>
        </p:nvGraphicFramePr>
        <p:xfrm>
          <a:off x="407527" y="1128967"/>
          <a:ext cx="11373744" cy="5155120"/>
        </p:xfrm>
        <a:graphic>
          <a:graphicData uri="http://schemas.openxmlformats.org/drawingml/2006/table">
            <a:tbl>
              <a:tblPr firstRow="1" bandRow="1"/>
              <a:tblGrid>
                <a:gridCol w="756000">
                  <a:extLst>
                    <a:ext uri="{9D8B030D-6E8A-4147-A177-3AD203B41FA5}">
                      <a16:colId xmlns:a16="http://schemas.microsoft.com/office/drawing/2014/main" val="2028371770"/>
                    </a:ext>
                  </a:extLst>
                </a:gridCol>
                <a:gridCol w="695812">
                  <a:extLst>
                    <a:ext uri="{9D8B030D-6E8A-4147-A177-3AD203B41FA5}">
                      <a16:colId xmlns:a16="http://schemas.microsoft.com/office/drawing/2014/main" val="3428280892"/>
                    </a:ext>
                  </a:extLst>
                </a:gridCol>
                <a:gridCol w="695812">
                  <a:extLst>
                    <a:ext uri="{9D8B030D-6E8A-4147-A177-3AD203B41FA5}">
                      <a16:colId xmlns:a16="http://schemas.microsoft.com/office/drawing/2014/main" val="2429685904"/>
                    </a:ext>
                  </a:extLst>
                </a:gridCol>
                <a:gridCol w="695812">
                  <a:extLst>
                    <a:ext uri="{9D8B030D-6E8A-4147-A177-3AD203B41FA5}">
                      <a16:colId xmlns:a16="http://schemas.microsoft.com/office/drawing/2014/main" val="1682124881"/>
                    </a:ext>
                  </a:extLst>
                </a:gridCol>
                <a:gridCol w="695812">
                  <a:extLst>
                    <a:ext uri="{9D8B030D-6E8A-4147-A177-3AD203B41FA5}">
                      <a16:colId xmlns:a16="http://schemas.microsoft.com/office/drawing/2014/main" val="2468791317"/>
                    </a:ext>
                  </a:extLst>
                </a:gridCol>
                <a:gridCol w="695812">
                  <a:extLst>
                    <a:ext uri="{9D8B030D-6E8A-4147-A177-3AD203B41FA5}">
                      <a16:colId xmlns:a16="http://schemas.microsoft.com/office/drawing/2014/main" val="3104325746"/>
                    </a:ext>
                  </a:extLst>
                </a:gridCol>
                <a:gridCol w="695812">
                  <a:extLst>
                    <a:ext uri="{9D8B030D-6E8A-4147-A177-3AD203B41FA5}">
                      <a16:colId xmlns:a16="http://schemas.microsoft.com/office/drawing/2014/main" val="3644812519"/>
                    </a:ext>
                  </a:extLst>
                </a:gridCol>
                <a:gridCol w="695812">
                  <a:extLst>
                    <a:ext uri="{9D8B030D-6E8A-4147-A177-3AD203B41FA5}">
                      <a16:colId xmlns:a16="http://schemas.microsoft.com/office/drawing/2014/main" val="3462780675"/>
                    </a:ext>
                  </a:extLst>
                </a:gridCol>
                <a:gridCol w="695812">
                  <a:extLst>
                    <a:ext uri="{9D8B030D-6E8A-4147-A177-3AD203B41FA5}">
                      <a16:colId xmlns:a16="http://schemas.microsoft.com/office/drawing/2014/main" val="2149962337"/>
                    </a:ext>
                  </a:extLst>
                </a:gridCol>
                <a:gridCol w="695812">
                  <a:extLst>
                    <a:ext uri="{9D8B030D-6E8A-4147-A177-3AD203B41FA5}">
                      <a16:colId xmlns:a16="http://schemas.microsoft.com/office/drawing/2014/main" val="417318540"/>
                    </a:ext>
                  </a:extLst>
                </a:gridCol>
                <a:gridCol w="695812">
                  <a:extLst>
                    <a:ext uri="{9D8B030D-6E8A-4147-A177-3AD203B41FA5}">
                      <a16:colId xmlns:a16="http://schemas.microsoft.com/office/drawing/2014/main" val="1723382922"/>
                    </a:ext>
                  </a:extLst>
                </a:gridCol>
                <a:gridCol w="695812">
                  <a:extLst>
                    <a:ext uri="{9D8B030D-6E8A-4147-A177-3AD203B41FA5}">
                      <a16:colId xmlns:a16="http://schemas.microsoft.com/office/drawing/2014/main" val="1705692265"/>
                    </a:ext>
                  </a:extLst>
                </a:gridCol>
                <a:gridCol w="695812">
                  <a:extLst>
                    <a:ext uri="{9D8B030D-6E8A-4147-A177-3AD203B41FA5}">
                      <a16:colId xmlns:a16="http://schemas.microsoft.com/office/drawing/2014/main" val="2295537775"/>
                    </a:ext>
                  </a:extLst>
                </a:gridCol>
                <a:gridCol w="2268000">
                  <a:extLst>
                    <a:ext uri="{9D8B030D-6E8A-4147-A177-3AD203B41FA5}">
                      <a16:colId xmlns:a16="http://schemas.microsoft.com/office/drawing/2014/main" val="1037614194"/>
                    </a:ext>
                  </a:extLst>
                </a:gridCol>
              </a:tblGrid>
              <a:tr h="395504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3472AB"/>
                      </a:solidFill>
                    </a:lnT>
                    <a:lnB w="12700" cmpd="sng">
                      <a:solidFill>
                        <a:srgbClr val="3472AB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rgbClr val="2459A9"/>
                          </a:solidFill>
                        </a:rPr>
                        <a:t>Q1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3472AB"/>
                      </a:solidFill>
                    </a:lnT>
                    <a:lnB w="12700" cap="flat" cmpd="sng" algn="ctr">
                      <a:solidFill>
                        <a:srgbClr val="3472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>
                        <a:solidFill>
                          <a:srgbClr val="2459A9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>
                        <a:solidFill>
                          <a:srgbClr val="2459A9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rgbClr val="2459A9"/>
                          </a:solidFill>
                        </a:rPr>
                        <a:t>Q2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3472AB"/>
                      </a:solidFill>
                    </a:lnT>
                    <a:lnB w="12700" cap="flat" cmpd="sng" algn="ctr">
                      <a:solidFill>
                        <a:srgbClr val="3472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>
                        <a:solidFill>
                          <a:srgbClr val="2459A9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>
                        <a:solidFill>
                          <a:srgbClr val="2459A9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rgbClr val="2459A9"/>
                          </a:solidFill>
                        </a:rPr>
                        <a:t>Q3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3472AB"/>
                      </a:solidFill>
                    </a:lnT>
                    <a:lnB w="12700" cap="flat" cmpd="sng" algn="ctr">
                      <a:solidFill>
                        <a:srgbClr val="3472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>
                        <a:solidFill>
                          <a:srgbClr val="2459A9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>
                        <a:solidFill>
                          <a:srgbClr val="2459A9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rgbClr val="2459A9"/>
                          </a:solidFill>
                        </a:rPr>
                        <a:t>Q4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3472AB"/>
                      </a:solidFill>
                    </a:lnT>
                    <a:lnB w="12700" cap="flat" cmpd="sng" algn="ctr">
                      <a:solidFill>
                        <a:srgbClr val="3472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>
                        <a:solidFill>
                          <a:srgbClr val="2459A9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>
                        <a:solidFill>
                          <a:srgbClr val="2459A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>
                        <a:solidFill>
                          <a:srgbClr val="2459A9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3472AB"/>
                      </a:solidFill>
                    </a:lnT>
                    <a:lnB w="12700" cap="flat" cmpd="sng" algn="ctr">
                      <a:solidFill>
                        <a:srgbClr val="3472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2213035"/>
                  </a:ext>
                </a:extLst>
              </a:tr>
              <a:tr h="39550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3472AB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rgbClr val="2459A9"/>
                          </a:solidFill>
                        </a:rPr>
                        <a:t>July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472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rgbClr val="2459A9"/>
                          </a:solidFill>
                        </a:rPr>
                        <a:t>Aug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3472AB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rgbClr val="2459A9"/>
                          </a:solidFill>
                        </a:rPr>
                        <a:t>Sept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3472AB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rgbClr val="2459A9"/>
                          </a:solidFill>
                        </a:rPr>
                        <a:t>Oct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472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rgbClr val="2459A9"/>
                          </a:solidFill>
                        </a:rPr>
                        <a:t>Nov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3472AB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rgbClr val="2459A9"/>
                          </a:solidFill>
                        </a:rPr>
                        <a:t>Dec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3472AB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rgbClr val="2459A9"/>
                          </a:solidFill>
                        </a:rPr>
                        <a:t>Jan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472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rgbClr val="2459A9"/>
                          </a:solidFill>
                        </a:rPr>
                        <a:t>Feb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3472AB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rgbClr val="2459A9"/>
                          </a:solidFill>
                        </a:rPr>
                        <a:t>Mar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3472AB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rgbClr val="2459A9"/>
                          </a:solidFill>
                        </a:rPr>
                        <a:t>Apr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472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rgbClr val="2459A9"/>
                          </a:solidFill>
                        </a:rPr>
                        <a:t>May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3472AB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rgbClr val="2459A9"/>
                          </a:solidFill>
                        </a:rPr>
                        <a:t>June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3472AB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200" dirty="0">
                          <a:solidFill>
                            <a:srgbClr val="2459A9"/>
                          </a:solidFill>
                        </a:rPr>
                        <a:t>Later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3472AB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466082"/>
                  </a:ext>
                </a:extLst>
              </a:tr>
              <a:tr h="1290627">
                <a:tc>
                  <a:txBody>
                    <a:bodyPr/>
                    <a:lstStyle/>
                    <a:p>
                      <a:r>
                        <a:rPr lang="en-AU" sz="1400" b="1" dirty="0">
                          <a:solidFill>
                            <a:srgbClr val="2459A9"/>
                          </a:solidFill>
                        </a:rPr>
                        <a:t>Core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8788073"/>
                  </a:ext>
                </a:extLst>
              </a:tr>
              <a:tr h="1352070">
                <a:tc>
                  <a:txBody>
                    <a:bodyPr/>
                    <a:lstStyle/>
                    <a:p>
                      <a:r>
                        <a:rPr lang="en-AU" sz="1400" b="1" dirty="0">
                          <a:solidFill>
                            <a:srgbClr val="2459A9"/>
                          </a:solidFill>
                        </a:rPr>
                        <a:t>Extend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490245"/>
                  </a:ext>
                </a:extLst>
              </a:tr>
              <a:tr h="1325911">
                <a:tc>
                  <a:txBody>
                    <a:bodyPr/>
                    <a:lstStyle/>
                    <a:p>
                      <a:r>
                        <a:rPr lang="en-AU" sz="1400" b="1" dirty="0">
                          <a:solidFill>
                            <a:srgbClr val="2459A9"/>
                          </a:solidFill>
                        </a:rPr>
                        <a:t>Explore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7222101"/>
                  </a:ext>
                </a:extLst>
              </a:tr>
              <a:tr h="39550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rtl="0" eaLnBrk="1" latinLnBrk="0" hangingPunct="1"/>
                      <a:r>
                        <a:rPr kumimoji="0" lang="en-AU" sz="1400" b="1" kern="1200" dirty="0">
                          <a:solidFill>
                            <a:srgbClr val="2459A9"/>
                          </a:solidFill>
                          <a:latin typeface="+mn-lt"/>
                          <a:ea typeface="+mn-ea"/>
                          <a:cs typeface="+mn-cs"/>
                        </a:rPr>
                        <a:t>UI/UX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3472AB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rtl="0" eaLnBrk="1" latinLnBrk="0" hangingPunct="1"/>
                      <a:endParaRPr kumimoji="0" lang="en-AU" sz="1400" b="1" kern="1200" dirty="0">
                        <a:solidFill>
                          <a:srgbClr val="2459A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3472AB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3472AB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3472AB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3472AB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3472AB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3472AB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3472AB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3472AB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3472AB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3472AB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3472AB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3472AB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A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3472AB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72A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643130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CDD96688-434F-4C87-90CD-56EC8DB5EBCB}"/>
              </a:ext>
            </a:extLst>
          </p:cNvPr>
          <p:cNvSpPr/>
          <p:nvPr/>
        </p:nvSpPr>
        <p:spPr>
          <a:xfrm>
            <a:off x="6282282" y="3285875"/>
            <a:ext cx="183407" cy="179990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ED6617-54D5-412A-86C9-13CDA7DD3184}"/>
              </a:ext>
            </a:extLst>
          </p:cNvPr>
          <p:cNvSpPr/>
          <p:nvPr/>
        </p:nvSpPr>
        <p:spPr>
          <a:xfrm>
            <a:off x="6532758" y="3322009"/>
            <a:ext cx="605935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Robo Servicing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A39A95D-9A3F-48C6-A1DB-EACF64E4B42D}"/>
              </a:ext>
            </a:extLst>
          </p:cNvPr>
          <p:cNvSpPr/>
          <p:nvPr/>
        </p:nvSpPr>
        <p:spPr>
          <a:xfrm>
            <a:off x="3453409" y="1948784"/>
            <a:ext cx="117771" cy="115577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1D3404A-14CD-4EAD-AA99-DA4DAC84FA83}"/>
              </a:ext>
            </a:extLst>
          </p:cNvPr>
          <p:cNvSpPr/>
          <p:nvPr/>
        </p:nvSpPr>
        <p:spPr>
          <a:xfrm>
            <a:off x="3638249" y="1952711"/>
            <a:ext cx="339837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Omnium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947EB3-E743-4EAE-845A-43AE775F04B8}"/>
              </a:ext>
            </a:extLst>
          </p:cNvPr>
          <p:cNvSpPr/>
          <p:nvPr/>
        </p:nvSpPr>
        <p:spPr>
          <a:xfrm>
            <a:off x="3834498" y="3992277"/>
            <a:ext cx="708527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 err="1">
                <a:solidFill>
                  <a:prstClr val="black"/>
                </a:solidFill>
                <a:latin typeface="Arial" panose="020B0604020202020204"/>
              </a:rPr>
              <a:t>Xeppo</a:t>
            </a: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 Integration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4599993-0ED6-4B6F-97DF-934B64513CA9}"/>
              </a:ext>
            </a:extLst>
          </p:cNvPr>
          <p:cNvSpPr/>
          <p:nvPr/>
        </p:nvSpPr>
        <p:spPr>
          <a:xfrm>
            <a:off x="10035923" y="3247401"/>
            <a:ext cx="299646" cy="294064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63C17F8-D0DF-4933-A02A-C6DAF8964CA8}"/>
              </a:ext>
            </a:extLst>
          </p:cNvPr>
          <p:cNvSpPr/>
          <p:nvPr/>
        </p:nvSpPr>
        <p:spPr>
          <a:xfrm>
            <a:off x="10402638" y="3340572"/>
            <a:ext cx="567463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Workflow Tool</a:t>
            </a:r>
          </a:p>
        </p:txBody>
      </p:sp>
      <p:sp>
        <p:nvSpPr>
          <p:cNvPr id="22" name="Oval 21">
            <a:hlinkClick r:id="" action="ppaction://noaction"/>
            <a:extLst>
              <a:ext uri="{FF2B5EF4-FFF2-40B4-BE49-F238E27FC236}">
                <a16:creationId xmlns:a16="http://schemas.microsoft.com/office/drawing/2014/main" id="{BFC26FA8-1B56-423E-93D5-3694A3778575}"/>
              </a:ext>
            </a:extLst>
          </p:cNvPr>
          <p:cNvSpPr/>
          <p:nvPr/>
        </p:nvSpPr>
        <p:spPr>
          <a:xfrm>
            <a:off x="8364050" y="1929101"/>
            <a:ext cx="183407" cy="179990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F936EF4-C018-4DD0-BDD1-5D09B28617F5}"/>
              </a:ext>
            </a:extLst>
          </p:cNvPr>
          <p:cNvSpPr/>
          <p:nvPr/>
        </p:nvSpPr>
        <p:spPr>
          <a:xfrm>
            <a:off x="8614526" y="1965235"/>
            <a:ext cx="504946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Model Office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49EEBDA-F6D1-4784-8EB9-B610040AF3AC}"/>
              </a:ext>
            </a:extLst>
          </p:cNvPr>
          <p:cNvSpPr/>
          <p:nvPr/>
        </p:nvSpPr>
        <p:spPr>
          <a:xfrm>
            <a:off x="4823677" y="2797267"/>
            <a:ext cx="117771" cy="115577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25D85A-80DE-49A0-945F-CD725A8984CB}"/>
              </a:ext>
            </a:extLst>
          </p:cNvPr>
          <p:cNvSpPr/>
          <p:nvPr/>
        </p:nvSpPr>
        <p:spPr>
          <a:xfrm>
            <a:off x="5008517" y="2801194"/>
            <a:ext cx="668453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Commission Mgt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1E8C1A3-47C4-45B2-8874-9B0A02B7C6DD}"/>
              </a:ext>
            </a:extLst>
          </p:cNvPr>
          <p:cNvSpPr/>
          <p:nvPr/>
        </p:nvSpPr>
        <p:spPr>
          <a:xfrm>
            <a:off x="4822408" y="2548745"/>
            <a:ext cx="117771" cy="115577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AA0084D-A549-4C57-8C97-B468E78A2CE3}"/>
              </a:ext>
            </a:extLst>
          </p:cNvPr>
          <p:cNvSpPr/>
          <p:nvPr/>
        </p:nvSpPr>
        <p:spPr>
          <a:xfrm>
            <a:off x="5007248" y="2552672"/>
            <a:ext cx="557845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Wording Tags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1AD0EEF-E21F-4C05-BF2C-35C0CFB663D8}"/>
              </a:ext>
            </a:extLst>
          </p:cNvPr>
          <p:cNvSpPr/>
          <p:nvPr/>
        </p:nvSpPr>
        <p:spPr>
          <a:xfrm>
            <a:off x="6991081" y="2560405"/>
            <a:ext cx="117771" cy="115577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17DFEAD-2E3A-4BA9-AC23-62AC4AD7019C}"/>
              </a:ext>
            </a:extLst>
          </p:cNvPr>
          <p:cNvSpPr/>
          <p:nvPr/>
        </p:nvSpPr>
        <p:spPr>
          <a:xfrm>
            <a:off x="7175921" y="2564332"/>
            <a:ext cx="1101264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Internal Page Analytics Ph2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37AC2D5B-DD1C-4EF9-8409-57789ED10157}"/>
              </a:ext>
            </a:extLst>
          </p:cNvPr>
          <p:cNvSpPr/>
          <p:nvPr/>
        </p:nvSpPr>
        <p:spPr>
          <a:xfrm>
            <a:off x="3376275" y="2335759"/>
            <a:ext cx="117771" cy="115577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65EEA9A-4781-4446-A8A7-3912211733C8}"/>
              </a:ext>
            </a:extLst>
          </p:cNvPr>
          <p:cNvSpPr/>
          <p:nvPr/>
        </p:nvSpPr>
        <p:spPr>
          <a:xfrm>
            <a:off x="3561115" y="2339686"/>
            <a:ext cx="950581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Template Validator Tool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A78DDEA-18B9-4F11-B913-B170B497F6BD}"/>
              </a:ext>
            </a:extLst>
          </p:cNvPr>
          <p:cNvSpPr/>
          <p:nvPr/>
        </p:nvSpPr>
        <p:spPr>
          <a:xfrm>
            <a:off x="2624364" y="2167914"/>
            <a:ext cx="117771" cy="115577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EDE2360-119F-4D91-B1A9-52341721DACC}"/>
              </a:ext>
            </a:extLst>
          </p:cNvPr>
          <p:cNvSpPr/>
          <p:nvPr/>
        </p:nvSpPr>
        <p:spPr>
          <a:xfrm>
            <a:off x="2809204" y="2171841"/>
            <a:ext cx="812723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Calendar Integration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351795C-CFCB-4FA5-9021-5B66291ED8FD}"/>
              </a:ext>
            </a:extLst>
          </p:cNvPr>
          <p:cNvSpPr/>
          <p:nvPr/>
        </p:nvSpPr>
        <p:spPr>
          <a:xfrm>
            <a:off x="4181418" y="2992681"/>
            <a:ext cx="117771" cy="115577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5F79B63-8867-4C62-AACD-406DD754AAE7}"/>
              </a:ext>
            </a:extLst>
          </p:cNvPr>
          <p:cNvSpPr/>
          <p:nvPr/>
        </p:nvSpPr>
        <p:spPr>
          <a:xfrm>
            <a:off x="4366258" y="2996608"/>
            <a:ext cx="1210268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Data Validity &amp; Completeness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95532D5F-94BC-428A-957B-8A2833B407C7}"/>
              </a:ext>
            </a:extLst>
          </p:cNvPr>
          <p:cNvSpPr/>
          <p:nvPr/>
        </p:nvSpPr>
        <p:spPr>
          <a:xfrm>
            <a:off x="4827036" y="3328421"/>
            <a:ext cx="299646" cy="294064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11ED103-D3C6-4F15-A18F-F38AB896AF3C}"/>
              </a:ext>
            </a:extLst>
          </p:cNvPr>
          <p:cNvSpPr/>
          <p:nvPr/>
        </p:nvSpPr>
        <p:spPr>
          <a:xfrm>
            <a:off x="5193751" y="3421592"/>
            <a:ext cx="734175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Sonata Integration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E1AA38B-F6B0-470C-A525-18301C6A6EA2}"/>
              </a:ext>
            </a:extLst>
          </p:cNvPr>
          <p:cNvSpPr/>
          <p:nvPr/>
        </p:nvSpPr>
        <p:spPr>
          <a:xfrm>
            <a:off x="3355407" y="3505576"/>
            <a:ext cx="117771" cy="115577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28C9E37-53E2-457E-A97B-CCB9641CFB63}"/>
              </a:ext>
            </a:extLst>
          </p:cNvPr>
          <p:cNvSpPr/>
          <p:nvPr/>
        </p:nvSpPr>
        <p:spPr>
          <a:xfrm>
            <a:off x="3540247" y="3509503"/>
            <a:ext cx="415178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 err="1">
                <a:solidFill>
                  <a:prstClr val="black"/>
                </a:solidFill>
                <a:latin typeface="Arial" panose="020B0604020202020204"/>
              </a:rPr>
              <a:t>Moneysoft</a:t>
            </a:r>
            <a:endParaRPr lang="en-US" sz="700" dirty="0">
              <a:solidFill>
                <a:prstClr val="black"/>
              </a:solidFill>
              <a:latin typeface="Arial" panose="020B0604020202020204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2B00A09A-D472-4782-B4FC-4292096FF617}"/>
              </a:ext>
            </a:extLst>
          </p:cNvPr>
          <p:cNvSpPr/>
          <p:nvPr/>
        </p:nvSpPr>
        <p:spPr>
          <a:xfrm>
            <a:off x="3355407" y="3305581"/>
            <a:ext cx="117771" cy="115577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D312398-81F7-42B6-A6E2-F29E3862D203}"/>
              </a:ext>
            </a:extLst>
          </p:cNvPr>
          <p:cNvSpPr/>
          <p:nvPr/>
        </p:nvSpPr>
        <p:spPr>
          <a:xfrm>
            <a:off x="3540247" y="3309508"/>
            <a:ext cx="718145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Portal to Multigoal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0683990A-3E87-44B9-9C65-16CA3355C44B}"/>
              </a:ext>
            </a:extLst>
          </p:cNvPr>
          <p:cNvSpPr/>
          <p:nvPr/>
        </p:nvSpPr>
        <p:spPr>
          <a:xfrm>
            <a:off x="4169620" y="3718408"/>
            <a:ext cx="117771" cy="115577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6DD6FEF8-3CED-41A9-8950-F0A1A2194E71}"/>
              </a:ext>
            </a:extLst>
          </p:cNvPr>
          <p:cNvSpPr/>
          <p:nvPr/>
        </p:nvSpPr>
        <p:spPr>
          <a:xfrm>
            <a:off x="4354460" y="3722335"/>
            <a:ext cx="892873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Persistent Help Button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3F4A9F01-5A30-4C6F-8524-AFF025703DB0}"/>
              </a:ext>
            </a:extLst>
          </p:cNvPr>
          <p:cNvSpPr/>
          <p:nvPr/>
        </p:nvSpPr>
        <p:spPr>
          <a:xfrm>
            <a:off x="8364050" y="3300611"/>
            <a:ext cx="183407" cy="179990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4D0B0BA-0B8B-4FFC-A419-772C078A67FC}"/>
              </a:ext>
            </a:extLst>
          </p:cNvPr>
          <p:cNvSpPr/>
          <p:nvPr/>
        </p:nvSpPr>
        <p:spPr>
          <a:xfrm>
            <a:off x="8614526" y="3336745"/>
            <a:ext cx="567463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Robo Portfolio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C508FB44-526D-4A22-A3C1-50FB397D5035}"/>
              </a:ext>
            </a:extLst>
          </p:cNvPr>
          <p:cNvSpPr/>
          <p:nvPr/>
        </p:nvSpPr>
        <p:spPr>
          <a:xfrm>
            <a:off x="6980578" y="3872539"/>
            <a:ext cx="117771" cy="115577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7869065-95E3-4884-85F6-B1A27838C8A6}"/>
              </a:ext>
            </a:extLst>
          </p:cNvPr>
          <p:cNvSpPr/>
          <p:nvPr/>
        </p:nvSpPr>
        <p:spPr>
          <a:xfrm>
            <a:off x="7165418" y="3876466"/>
            <a:ext cx="923330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 err="1">
                <a:solidFill>
                  <a:prstClr val="black"/>
                </a:solidFill>
                <a:latin typeface="Arial" panose="020B0604020202020204"/>
              </a:rPr>
              <a:t>Easybroker</a:t>
            </a: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 Integration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46CFB18C-2786-42C7-9609-7F9BCE4D493E}"/>
              </a:ext>
            </a:extLst>
          </p:cNvPr>
          <p:cNvSpPr/>
          <p:nvPr/>
        </p:nvSpPr>
        <p:spPr>
          <a:xfrm>
            <a:off x="8364050" y="2186887"/>
            <a:ext cx="183407" cy="179990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BFC1E1D9-3C54-44B9-AAAE-24BA32FE8CA5}"/>
              </a:ext>
            </a:extLst>
          </p:cNvPr>
          <p:cNvSpPr/>
          <p:nvPr/>
        </p:nvSpPr>
        <p:spPr>
          <a:xfrm>
            <a:off x="8614526" y="2223021"/>
            <a:ext cx="921727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AOS Document Editing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801B7A4C-784C-4BD6-A7C6-60F2B85D2DFC}"/>
              </a:ext>
            </a:extLst>
          </p:cNvPr>
          <p:cNvSpPr/>
          <p:nvPr/>
        </p:nvSpPr>
        <p:spPr>
          <a:xfrm>
            <a:off x="10035923" y="3618039"/>
            <a:ext cx="183407" cy="179990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6B86785-E01C-4412-BEBB-77ABE9F0226E}"/>
              </a:ext>
            </a:extLst>
          </p:cNvPr>
          <p:cNvSpPr/>
          <p:nvPr/>
        </p:nvSpPr>
        <p:spPr>
          <a:xfrm>
            <a:off x="10286399" y="3654173"/>
            <a:ext cx="533800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Licensee Mgt</a:t>
            </a: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5A6BF28D-6692-4710-834A-73067CD7B8F2}"/>
              </a:ext>
            </a:extLst>
          </p:cNvPr>
          <p:cNvSpPr/>
          <p:nvPr/>
        </p:nvSpPr>
        <p:spPr>
          <a:xfrm>
            <a:off x="7721265" y="3556588"/>
            <a:ext cx="183407" cy="179990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A496E51-EAD4-4A77-86F8-808E27A49323}"/>
              </a:ext>
            </a:extLst>
          </p:cNvPr>
          <p:cNvSpPr/>
          <p:nvPr/>
        </p:nvSpPr>
        <p:spPr>
          <a:xfrm>
            <a:off x="7971741" y="3592722"/>
            <a:ext cx="828753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Template Formatting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FF7424E3-62B1-44CD-A6E6-6A779973FCD3}"/>
              </a:ext>
            </a:extLst>
          </p:cNvPr>
          <p:cNvSpPr/>
          <p:nvPr/>
        </p:nvSpPr>
        <p:spPr>
          <a:xfrm>
            <a:off x="8364050" y="4662581"/>
            <a:ext cx="183407" cy="179990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908B69D-13DA-48F2-9617-60045831620C}"/>
              </a:ext>
            </a:extLst>
          </p:cNvPr>
          <p:cNvSpPr/>
          <p:nvPr/>
        </p:nvSpPr>
        <p:spPr>
          <a:xfrm>
            <a:off x="8614526" y="4698715"/>
            <a:ext cx="189154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ESG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CAA5A0B7-E370-4E94-A9FD-4ED513575187}"/>
              </a:ext>
            </a:extLst>
          </p:cNvPr>
          <p:cNvSpPr/>
          <p:nvPr/>
        </p:nvSpPr>
        <p:spPr>
          <a:xfrm>
            <a:off x="8364050" y="3801606"/>
            <a:ext cx="183407" cy="179990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AAF73A4-88E3-4F44-B69B-21D28FF9379E}"/>
              </a:ext>
            </a:extLst>
          </p:cNvPr>
          <p:cNvSpPr/>
          <p:nvPr/>
        </p:nvSpPr>
        <p:spPr>
          <a:xfrm>
            <a:off x="8614526" y="3837740"/>
            <a:ext cx="766235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Configurable Portal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399C7A49-EAB9-4667-9D15-EC0EE5C6F79D}"/>
              </a:ext>
            </a:extLst>
          </p:cNvPr>
          <p:cNvSpPr/>
          <p:nvPr/>
        </p:nvSpPr>
        <p:spPr>
          <a:xfrm>
            <a:off x="9133591" y="4052103"/>
            <a:ext cx="183407" cy="179990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4F417581-50BB-4245-982B-5BE2B20E25AB}"/>
              </a:ext>
            </a:extLst>
          </p:cNvPr>
          <p:cNvSpPr/>
          <p:nvPr/>
        </p:nvSpPr>
        <p:spPr>
          <a:xfrm>
            <a:off x="9384067" y="4088237"/>
            <a:ext cx="851195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AML/CTF Verification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42F2AF6D-0718-4F7D-8108-82AAD49A04F9}"/>
              </a:ext>
            </a:extLst>
          </p:cNvPr>
          <p:cNvSpPr/>
          <p:nvPr/>
        </p:nvSpPr>
        <p:spPr>
          <a:xfrm>
            <a:off x="9133591" y="4313457"/>
            <a:ext cx="183407" cy="179990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4DE1C01F-9A2E-4CEB-A03B-CE5904DFE6B4}"/>
              </a:ext>
            </a:extLst>
          </p:cNvPr>
          <p:cNvSpPr/>
          <p:nvPr/>
        </p:nvSpPr>
        <p:spPr>
          <a:xfrm>
            <a:off x="9384067" y="4349591"/>
            <a:ext cx="700513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Digital Signatures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68B013B4-02F0-46A1-928B-E869950194A4}"/>
              </a:ext>
            </a:extLst>
          </p:cNvPr>
          <p:cNvSpPr/>
          <p:nvPr/>
        </p:nvSpPr>
        <p:spPr>
          <a:xfrm>
            <a:off x="8364050" y="4938222"/>
            <a:ext cx="183407" cy="179990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086766CC-30AD-49B9-83FB-CCC464606BA3}"/>
              </a:ext>
            </a:extLst>
          </p:cNvPr>
          <p:cNvSpPr/>
          <p:nvPr/>
        </p:nvSpPr>
        <p:spPr>
          <a:xfrm>
            <a:off x="8614526" y="4974356"/>
            <a:ext cx="657231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Living SOA Ph 1</a:t>
            </a: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136A3BC9-4D85-4C97-BCA0-C9E2A52E8901}"/>
              </a:ext>
            </a:extLst>
          </p:cNvPr>
          <p:cNvSpPr/>
          <p:nvPr/>
        </p:nvSpPr>
        <p:spPr>
          <a:xfrm>
            <a:off x="10152162" y="4704033"/>
            <a:ext cx="183407" cy="179990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88009B62-8A83-48D3-A963-E37D960284F2}"/>
              </a:ext>
            </a:extLst>
          </p:cNvPr>
          <p:cNvSpPr/>
          <p:nvPr/>
        </p:nvSpPr>
        <p:spPr>
          <a:xfrm>
            <a:off x="10402638" y="4740167"/>
            <a:ext cx="657231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Living SOA Ph 2</a:t>
            </a: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43528952-980B-4E71-98F4-3CFAE8F5B4C4}"/>
              </a:ext>
            </a:extLst>
          </p:cNvPr>
          <p:cNvSpPr/>
          <p:nvPr/>
        </p:nvSpPr>
        <p:spPr>
          <a:xfrm>
            <a:off x="5463758" y="3984119"/>
            <a:ext cx="117771" cy="115577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3CD28B0D-6273-44EC-B095-7E9D0AF9FB39}"/>
              </a:ext>
            </a:extLst>
          </p:cNvPr>
          <p:cNvSpPr/>
          <p:nvPr/>
        </p:nvSpPr>
        <p:spPr>
          <a:xfrm>
            <a:off x="5648598" y="3988046"/>
            <a:ext cx="524182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 err="1">
                <a:solidFill>
                  <a:prstClr val="black"/>
                </a:solidFill>
                <a:latin typeface="Arial" panose="020B0604020202020204"/>
              </a:rPr>
              <a:t>MyProsperity</a:t>
            </a:r>
            <a:endParaRPr lang="en-US" sz="700" dirty="0">
              <a:solidFill>
                <a:prstClr val="black"/>
              </a:solidFill>
              <a:latin typeface="Arial" panose="020B0604020202020204"/>
            </a:endParaRP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039F38E2-7180-4BCD-9587-BA2CA7AADACD}"/>
              </a:ext>
            </a:extLst>
          </p:cNvPr>
          <p:cNvSpPr/>
          <p:nvPr/>
        </p:nvSpPr>
        <p:spPr>
          <a:xfrm>
            <a:off x="6265035" y="2345018"/>
            <a:ext cx="117771" cy="115577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9C7DD1C3-02A6-435D-A608-BFC4057AD1D3}"/>
              </a:ext>
            </a:extLst>
          </p:cNvPr>
          <p:cNvSpPr/>
          <p:nvPr/>
        </p:nvSpPr>
        <p:spPr>
          <a:xfrm>
            <a:off x="6449875" y="2348945"/>
            <a:ext cx="809517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AOS Survey Prompt</a:t>
            </a: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CBBD5AC6-A2B6-40EB-A22B-EBCAC94E097F}"/>
              </a:ext>
            </a:extLst>
          </p:cNvPr>
          <p:cNvSpPr/>
          <p:nvPr/>
        </p:nvSpPr>
        <p:spPr>
          <a:xfrm>
            <a:off x="10609986" y="2851236"/>
            <a:ext cx="183407" cy="179990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F628417B-6093-45D1-ACC1-9DC663CF3B42}"/>
              </a:ext>
            </a:extLst>
          </p:cNvPr>
          <p:cNvSpPr/>
          <p:nvPr/>
        </p:nvSpPr>
        <p:spPr>
          <a:xfrm>
            <a:off x="10914780" y="2887370"/>
            <a:ext cx="671659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Multigoal to C&amp;C</a:t>
            </a: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C9BC001B-17C7-4792-AE42-6E498AD7185D}"/>
              </a:ext>
            </a:extLst>
          </p:cNvPr>
          <p:cNvSpPr/>
          <p:nvPr/>
        </p:nvSpPr>
        <p:spPr>
          <a:xfrm>
            <a:off x="6980578" y="1935155"/>
            <a:ext cx="117771" cy="115577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1C512201-6222-492C-87C6-9999530E9CBA}"/>
              </a:ext>
            </a:extLst>
          </p:cNvPr>
          <p:cNvSpPr/>
          <p:nvPr/>
        </p:nvSpPr>
        <p:spPr>
          <a:xfrm>
            <a:off x="7165418" y="1939082"/>
            <a:ext cx="562655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Config Wizard</a:t>
            </a:r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6C6CEE8F-71EE-49BD-8220-75C1A20F64C8}"/>
              </a:ext>
            </a:extLst>
          </p:cNvPr>
          <p:cNvSpPr/>
          <p:nvPr/>
        </p:nvSpPr>
        <p:spPr>
          <a:xfrm>
            <a:off x="5516028" y="1936942"/>
            <a:ext cx="117771" cy="115577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C76D5CC0-C05E-45C8-8967-4C969143687D}"/>
              </a:ext>
            </a:extLst>
          </p:cNvPr>
          <p:cNvSpPr/>
          <p:nvPr/>
        </p:nvSpPr>
        <p:spPr>
          <a:xfrm>
            <a:off x="5700868" y="1940869"/>
            <a:ext cx="1086836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Interactive knowledge base</a:t>
            </a: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88861EDC-5527-48C5-95BE-86261A2B2C35}"/>
              </a:ext>
            </a:extLst>
          </p:cNvPr>
          <p:cNvSpPr/>
          <p:nvPr/>
        </p:nvSpPr>
        <p:spPr>
          <a:xfrm>
            <a:off x="5513136" y="2160245"/>
            <a:ext cx="117771" cy="115577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F14963E3-0C4D-4D61-8FE3-7CB7FEA55BF4}"/>
              </a:ext>
            </a:extLst>
          </p:cNvPr>
          <p:cNvSpPr/>
          <p:nvPr/>
        </p:nvSpPr>
        <p:spPr>
          <a:xfrm>
            <a:off x="5697976" y="2164172"/>
            <a:ext cx="998671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Multifactor authentication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4393E4D6-F592-4381-BB45-5152A0DBF4F1}"/>
              </a:ext>
            </a:extLst>
          </p:cNvPr>
          <p:cNvSpPr/>
          <p:nvPr/>
        </p:nvSpPr>
        <p:spPr>
          <a:xfrm>
            <a:off x="9949089" y="1960624"/>
            <a:ext cx="117771" cy="115577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F497B22C-A2E3-4CA5-9C9C-743A78077C06}"/>
              </a:ext>
            </a:extLst>
          </p:cNvPr>
          <p:cNvSpPr/>
          <p:nvPr/>
        </p:nvSpPr>
        <p:spPr>
          <a:xfrm>
            <a:off x="10133929" y="1964551"/>
            <a:ext cx="745397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Address Validation</a:t>
            </a:r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F67D50EE-417D-47DD-8DDD-2DFE3EEE10B3}"/>
              </a:ext>
            </a:extLst>
          </p:cNvPr>
          <p:cNvSpPr/>
          <p:nvPr/>
        </p:nvSpPr>
        <p:spPr>
          <a:xfrm>
            <a:off x="10102998" y="4966773"/>
            <a:ext cx="299646" cy="294064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3DF47CF8-E42F-43D8-AF05-6EDA49CC5634}"/>
              </a:ext>
            </a:extLst>
          </p:cNvPr>
          <p:cNvSpPr/>
          <p:nvPr/>
        </p:nvSpPr>
        <p:spPr>
          <a:xfrm>
            <a:off x="10469713" y="5059944"/>
            <a:ext cx="118622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NZ</a:t>
            </a:r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EDF14FAF-72C7-4CA2-9691-C2A0B98D5D12}"/>
              </a:ext>
            </a:extLst>
          </p:cNvPr>
          <p:cNvSpPr/>
          <p:nvPr/>
        </p:nvSpPr>
        <p:spPr>
          <a:xfrm>
            <a:off x="10102998" y="5303655"/>
            <a:ext cx="299646" cy="294064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4CD825F4-6155-4319-80A9-9BA520535F01}"/>
              </a:ext>
            </a:extLst>
          </p:cNvPr>
          <p:cNvSpPr/>
          <p:nvPr/>
        </p:nvSpPr>
        <p:spPr>
          <a:xfrm>
            <a:off x="10469713" y="5396826"/>
            <a:ext cx="123432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UK</a:t>
            </a:r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A33AB23F-07ED-4753-AC97-04DCA508F168}"/>
              </a:ext>
            </a:extLst>
          </p:cNvPr>
          <p:cNvSpPr/>
          <p:nvPr/>
        </p:nvSpPr>
        <p:spPr>
          <a:xfrm>
            <a:off x="11183577" y="4952823"/>
            <a:ext cx="299646" cy="294064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2C81AC6C-C6A9-4207-9FE2-82C78D4BE98F}"/>
              </a:ext>
            </a:extLst>
          </p:cNvPr>
          <p:cNvSpPr/>
          <p:nvPr/>
        </p:nvSpPr>
        <p:spPr>
          <a:xfrm>
            <a:off x="11550292" y="5045994"/>
            <a:ext cx="84960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BI</a:t>
            </a:r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0CCAF354-31B3-431A-8C0B-00D4F5E8D06B}"/>
              </a:ext>
            </a:extLst>
          </p:cNvPr>
          <p:cNvSpPr/>
          <p:nvPr/>
        </p:nvSpPr>
        <p:spPr>
          <a:xfrm>
            <a:off x="10597233" y="4387732"/>
            <a:ext cx="183407" cy="179990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84920FA5-9220-4977-930C-050AA752B6E6}"/>
              </a:ext>
            </a:extLst>
          </p:cNvPr>
          <p:cNvSpPr/>
          <p:nvPr/>
        </p:nvSpPr>
        <p:spPr>
          <a:xfrm>
            <a:off x="10902027" y="4423866"/>
            <a:ext cx="862416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 err="1">
                <a:solidFill>
                  <a:prstClr val="black"/>
                </a:solidFill>
                <a:latin typeface="Arial" panose="020B0604020202020204"/>
              </a:rPr>
              <a:t>FinoComp</a:t>
            </a: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 Integration</a:t>
            </a: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ED42A598-6DCD-422C-B2B8-4A8E8470EDE8}"/>
              </a:ext>
            </a:extLst>
          </p:cNvPr>
          <p:cNvSpPr/>
          <p:nvPr/>
        </p:nvSpPr>
        <p:spPr>
          <a:xfrm>
            <a:off x="10769830" y="5456888"/>
            <a:ext cx="299646" cy="294064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0543D215-112F-4168-AC28-1523BE7BCC45}"/>
              </a:ext>
            </a:extLst>
          </p:cNvPr>
          <p:cNvSpPr/>
          <p:nvPr/>
        </p:nvSpPr>
        <p:spPr>
          <a:xfrm>
            <a:off x="11136545" y="5550059"/>
            <a:ext cx="363882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Multi</a:t>
            </a:r>
          </a:p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Currency</a:t>
            </a: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1F780D17-F26E-4B4B-857D-30AA05D26AD0}"/>
              </a:ext>
            </a:extLst>
          </p:cNvPr>
          <p:cNvSpPr/>
          <p:nvPr/>
        </p:nvSpPr>
        <p:spPr>
          <a:xfrm>
            <a:off x="10597233" y="3874603"/>
            <a:ext cx="183407" cy="179990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07D031F5-1B3B-4605-990E-0A607B190CD2}"/>
              </a:ext>
            </a:extLst>
          </p:cNvPr>
          <p:cNvSpPr/>
          <p:nvPr/>
        </p:nvSpPr>
        <p:spPr>
          <a:xfrm>
            <a:off x="10902027" y="3910737"/>
            <a:ext cx="644407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Frisk Integration</a:t>
            </a:r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A8119756-7B3A-487C-B979-3E8967F3FE26}"/>
              </a:ext>
            </a:extLst>
          </p:cNvPr>
          <p:cNvSpPr/>
          <p:nvPr/>
        </p:nvSpPr>
        <p:spPr>
          <a:xfrm>
            <a:off x="10597233" y="4131167"/>
            <a:ext cx="183407" cy="179990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CBC7135A-3FDD-4B7E-855F-6E30E58F7FD2}"/>
              </a:ext>
            </a:extLst>
          </p:cNvPr>
          <p:cNvSpPr/>
          <p:nvPr/>
        </p:nvSpPr>
        <p:spPr>
          <a:xfrm>
            <a:off x="10902027" y="4167301"/>
            <a:ext cx="673261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Class Integration</a:t>
            </a:r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1DED8EEC-2472-4A8B-84CF-65DDD18EA6C9}"/>
              </a:ext>
            </a:extLst>
          </p:cNvPr>
          <p:cNvSpPr/>
          <p:nvPr/>
        </p:nvSpPr>
        <p:spPr>
          <a:xfrm>
            <a:off x="9949089" y="2149044"/>
            <a:ext cx="117771" cy="115577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28E19F6F-E075-47EC-A10F-B36E999BE47E}"/>
              </a:ext>
            </a:extLst>
          </p:cNvPr>
          <p:cNvSpPr/>
          <p:nvPr/>
        </p:nvSpPr>
        <p:spPr>
          <a:xfrm>
            <a:off x="10133929" y="2152971"/>
            <a:ext cx="654025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Support Chatbot</a:t>
            </a:r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A7EED6F2-33C5-4B81-AD38-ABC4D391644A}"/>
              </a:ext>
            </a:extLst>
          </p:cNvPr>
          <p:cNvSpPr/>
          <p:nvPr/>
        </p:nvSpPr>
        <p:spPr>
          <a:xfrm>
            <a:off x="10609276" y="2586999"/>
            <a:ext cx="183407" cy="179990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7DF68745-9AEF-4FD6-BD1E-3388CD075B4C}"/>
              </a:ext>
            </a:extLst>
          </p:cNvPr>
          <p:cNvSpPr/>
          <p:nvPr/>
        </p:nvSpPr>
        <p:spPr>
          <a:xfrm>
            <a:off x="10914070" y="2623133"/>
            <a:ext cx="942566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D2C/B2C Digital Advice</a:t>
            </a:r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A8854C55-B53A-4D8A-8033-B36ECF64E468}"/>
              </a:ext>
            </a:extLst>
          </p:cNvPr>
          <p:cNvSpPr/>
          <p:nvPr/>
        </p:nvSpPr>
        <p:spPr>
          <a:xfrm>
            <a:off x="9948379" y="2355729"/>
            <a:ext cx="117771" cy="115577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ACB3DD12-4ADC-4130-87F8-D572738DA1CE}"/>
              </a:ext>
            </a:extLst>
          </p:cNvPr>
          <p:cNvSpPr/>
          <p:nvPr/>
        </p:nvSpPr>
        <p:spPr>
          <a:xfrm>
            <a:off x="10133219" y="2359656"/>
            <a:ext cx="722955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Modular Fact Find</a:t>
            </a:r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82649C98-4F24-4493-BB83-ED1494F5C8FA}"/>
              </a:ext>
            </a:extLst>
          </p:cNvPr>
          <p:cNvSpPr/>
          <p:nvPr/>
        </p:nvSpPr>
        <p:spPr>
          <a:xfrm>
            <a:off x="2608020" y="3056929"/>
            <a:ext cx="117771" cy="115577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91FE4042-7C0F-4919-8E6F-DC40A6A75A46}"/>
              </a:ext>
            </a:extLst>
          </p:cNvPr>
          <p:cNvSpPr/>
          <p:nvPr/>
        </p:nvSpPr>
        <p:spPr>
          <a:xfrm>
            <a:off x="2792860" y="3060856"/>
            <a:ext cx="652423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User Dashboard</a:t>
            </a:r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1043F490-8832-4132-8E8A-24A878BBF0A5}"/>
              </a:ext>
            </a:extLst>
          </p:cNvPr>
          <p:cNvSpPr/>
          <p:nvPr/>
        </p:nvSpPr>
        <p:spPr>
          <a:xfrm>
            <a:off x="1253543" y="2168781"/>
            <a:ext cx="117771" cy="115577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D06DC07B-E9DE-43DF-922D-5CA2384543AF}"/>
              </a:ext>
            </a:extLst>
          </p:cNvPr>
          <p:cNvSpPr/>
          <p:nvPr/>
        </p:nvSpPr>
        <p:spPr>
          <a:xfrm>
            <a:off x="1438383" y="2172708"/>
            <a:ext cx="761427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Scheduled Reports</a:t>
            </a:r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7D1FC1D1-B25E-4594-AEB4-56ACE7232BCB}"/>
              </a:ext>
            </a:extLst>
          </p:cNvPr>
          <p:cNvSpPr/>
          <p:nvPr/>
        </p:nvSpPr>
        <p:spPr>
          <a:xfrm>
            <a:off x="1930176" y="3298817"/>
            <a:ext cx="117771" cy="115577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84CF4468-3F86-484F-B913-05EC1569E362}"/>
              </a:ext>
            </a:extLst>
          </p:cNvPr>
          <p:cNvSpPr/>
          <p:nvPr/>
        </p:nvSpPr>
        <p:spPr>
          <a:xfrm>
            <a:off x="2115016" y="3302744"/>
            <a:ext cx="357470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Multigoal</a:t>
            </a:r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AC6D8047-CFC5-4F34-9A4F-F0981E433A99}"/>
              </a:ext>
            </a:extLst>
          </p:cNvPr>
          <p:cNvSpPr/>
          <p:nvPr/>
        </p:nvSpPr>
        <p:spPr>
          <a:xfrm>
            <a:off x="1922914" y="3505575"/>
            <a:ext cx="117771" cy="115577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02CCAA72-59F1-400A-85FE-C3F71EF82507}"/>
              </a:ext>
            </a:extLst>
          </p:cNvPr>
          <p:cNvSpPr/>
          <p:nvPr/>
        </p:nvSpPr>
        <p:spPr>
          <a:xfrm>
            <a:off x="2107754" y="3509502"/>
            <a:ext cx="208390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KRIS</a:t>
            </a:r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7A1DD513-78D3-4E66-99A4-D8A575AEE624}"/>
              </a:ext>
            </a:extLst>
          </p:cNvPr>
          <p:cNvSpPr/>
          <p:nvPr/>
        </p:nvSpPr>
        <p:spPr>
          <a:xfrm>
            <a:off x="2622019" y="3301654"/>
            <a:ext cx="117771" cy="115577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AA059156-A3C1-4A79-848B-154AD78204F7}"/>
              </a:ext>
            </a:extLst>
          </p:cNvPr>
          <p:cNvSpPr/>
          <p:nvPr/>
        </p:nvSpPr>
        <p:spPr>
          <a:xfrm>
            <a:off x="2806859" y="3305581"/>
            <a:ext cx="428002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Aged Care</a:t>
            </a:r>
          </a:p>
        </p:txBody>
      </p:sp>
      <p:sp>
        <p:nvSpPr>
          <p:cNvPr id="198" name="Oval 197">
            <a:extLst>
              <a:ext uri="{FF2B5EF4-FFF2-40B4-BE49-F238E27FC236}">
                <a16:creationId xmlns:a16="http://schemas.microsoft.com/office/drawing/2014/main" id="{3DF17F8B-AC1B-4325-92CB-88F61CC5E83D}"/>
              </a:ext>
            </a:extLst>
          </p:cNvPr>
          <p:cNvSpPr/>
          <p:nvPr/>
        </p:nvSpPr>
        <p:spPr>
          <a:xfrm>
            <a:off x="3374939" y="2556366"/>
            <a:ext cx="117771" cy="115577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E4838BB6-BC22-4AF7-8E08-D28C049F1487}"/>
              </a:ext>
            </a:extLst>
          </p:cNvPr>
          <p:cNvSpPr/>
          <p:nvPr/>
        </p:nvSpPr>
        <p:spPr>
          <a:xfrm>
            <a:off x="3559779" y="2560293"/>
            <a:ext cx="719749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Model Office SOA</a:t>
            </a:r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id="{6CEB31C3-251A-4840-B236-D9F48AFA007D}"/>
              </a:ext>
            </a:extLst>
          </p:cNvPr>
          <p:cNvSpPr/>
          <p:nvPr/>
        </p:nvSpPr>
        <p:spPr>
          <a:xfrm>
            <a:off x="4134260" y="4787717"/>
            <a:ext cx="183407" cy="179990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699C0E74-8E59-4EF2-AA43-AA2152BC4A33}"/>
              </a:ext>
            </a:extLst>
          </p:cNvPr>
          <p:cNvSpPr/>
          <p:nvPr/>
        </p:nvSpPr>
        <p:spPr>
          <a:xfrm>
            <a:off x="4384736" y="4823851"/>
            <a:ext cx="496931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Int’l Analysis</a:t>
            </a:r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B93F31D3-7043-4B93-9C84-753398B9A330}"/>
              </a:ext>
            </a:extLst>
          </p:cNvPr>
          <p:cNvSpPr/>
          <p:nvPr/>
        </p:nvSpPr>
        <p:spPr>
          <a:xfrm>
            <a:off x="3673181" y="3992277"/>
            <a:ext cx="117771" cy="115577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DFE5A951-2E7B-40FA-B969-D0F9220F16CF}"/>
              </a:ext>
            </a:extLst>
          </p:cNvPr>
          <p:cNvSpPr/>
          <p:nvPr/>
        </p:nvSpPr>
        <p:spPr>
          <a:xfrm>
            <a:off x="2619474" y="2527929"/>
            <a:ext cx="117771" cy="115577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2FFC6184-52D0-4767-8E2C-FDF137D28265}"/>
              </a:ext>
            </a:extLst>
          </p:cNvPr>
          <p:cNvSpPr/>
          <p:nvPr/>
        </p:nvSpPr>
        <p:spPr>
          <a:xfrm>
            <a:off x="2789644" y="2492736"/>
            <a:ext cx="559449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Internal Page </a:t>
            </a:r>
          </a:p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Analytics Ph1</a:t>
            </a:r>
          </a:p>
        </p:txBody>
      </p:sp>
      <p:sp>
        <p:nvSpPr>
          <p:cNvPr id="212" name="Oval 211">
            <a:extLst>
              <a:ext uri="{FF2B5EF4-FFF2-40B4-BE49-F238E27FC236}">
                <a16:creationId xmlns:a16="http://schemas.microsoft.com/office/drawing/2014/main" id="{5CDF0668-A400-4FEC-9C36-55D881222F9D}"/>
              </a:ext>
            </a:extLst>
          </p:cNvPr>
          <p:cNvSpPr/>
          <p:nvPr/>
        </p:nvSpPr>
        <p:spPr>
          <a:xfrm>
            <a:off x="11065806" y="2159641"/>
            <a:ext cx="117771" cy="115577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16DB5C43-C256-4565-B58D-518FED1B1E02}"/>
              </a:ext>
            </a:extLst>
          </p:cNvPr>
          <p:cNvSpPr/>
          <p:nvPr/>
        </p:nvSpPr>
        <p:spPr>
          <a:xfrm>
            <a:off x="11251586" y="2127420"/>
            <a:ext cx="838371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Calendar Integration </a:t>
            </a:r>
          </a:p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with workflow</a:t>
            </a: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CEFF4393-BDE6-48E2-A353-7F493C414317}"/>
              </a:ext>
            </a:extLst>
          </p:cNvPr>
          <p:cNvSpPr/>
          <p:nvPr/>
        </p:nvSpPr>
        <p:spPr>
          <a:xfrm>
            <a:off x="1204319" y="5963998"/>
            <a:ext cx="10512000" cy="265606"/>
          </a:xfrm>
          <a:prstGeom prst="rect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600" kern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83F8E31C-3422-41C0-8575-10A7300FFF6B}"/>
              </a:ext>
            </a:extLst>
          </p:cNvPr>
          <p:cNvSpPr/>
          <p:nvPr/>
        </p:nvSpPr>
        <p:spPr>
          <a:xfrm>
            <a:off x="2619474" y="2845540"/>
            <a:ext cx="117771" cy="115577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3472AB">
                <a:lumMod val="40000"/>
                <a:lumOff val="6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67924321-692D-4C5E-8499-41424966A7BB}"/>
              </a:ext>
            </a:extLst>
          </p:cNvPr>
          <p:cNvSpPr/>
          <p:nvPr/>
        </p:nvSpPr>
        <p:spPr>
          <a:xfrm>
            <a:off x="2789644" y="2847291"/>
            <a:ext cx="928139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/>
              </a:rPr>
              <a:t>Portfolio Engine - CGT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142554-293F-40D0-AEBE-544FE84946E5}"/>
              </a:ext>
            </a:extLst>
          </p:cNvPr>
          <p:cNvSpPr txBox="1"/>
          <p:nvPr/>
        </p:nvSpPr>
        <p:spPr>
          <a:xfrm rot="-2700000">
            <a:off x="164252" y="1324665"/>
            <a:ext cx="1087264" cy="2154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800" b="1" dirty="0">
                <a:solidFill>
                  <a:schemeClr val="accent2"/>
                </a:solidFill>
              </a:rPr>
              <a:t>Indicative only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BCA0B63-B5E8-4B4D-B319-40648A55ED13}"/>
              </a:ext>
            </a:extLst>
          </p:cNvPr>
          <p:cNvCxnSpPr>
            <a:cxnSpLocks/>
          </p:cNvCxnSpPr>
          <p:nvPr/>
        </p:nvCxnSpPr>
        <p:spPr>
          <a:xfrm rot="-2700000" flipH="1">
            <a:off x="313090" y="1351852"/>
            <a:ext cx="648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06B2837C-1B03-489C-8701-D390C76185EF}"/>
              </a:ext>
            </a:extLst>
          </p:cNvPr>
          <p:cNvCxnSpPr>
            <a:cxnSpLocks/>
          </p:cNvCxnSpPr>
          <p:nvPr/>
        </p:nvCxnSpPr>
        <p:spPr>
          <a:xfrm rot="-2700000" flipH="1">
            <a:off x="249826" y="1508754"/>
            <a:ext cx="108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46B223E1-93D7-4821-AC11-A314286B4B0A}"/>
              </a:ext>
            </a:extLst>
          </p:cNvPr>
          <p:cNvSpPr/>
          <p:nvPr/>
        </p:nvSpPr>
        <p:spPr>
          <a:xfrm>
            <a:off x="10588335" y="876335"/>
            <a:ext cx="1501622" cy="928722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5" name="Picture 4" descr="InterPrac Financial Planning - Sequoia Wealth Management">
            <a:extLst>
              <a:ext uri="{FF2B5EF4-FFF2-40B4-BE49-F238E27FC236}">
                <a16:creationId xmlns:a16="http://schemas.microsoft.com/office/drawing/2014/main" id="{FA004E39-DEB6-4160-BA5B-BF6D42B32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7018" y="1020953"/>
            <a:ext cx="720000" cy="6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278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D5A0F7-BAD1-4A54-AE26-1D248CB963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F558EF-B241-4D8C-B312-AD77C9DC03B0}" type="slidenum">
              <a:rPr lang="en-AU" smtClean="0"/>
              <a:pPr/>
              <a:t>6</a:t>
            </a:fld>
            <a:endParaRPr lang="en-AU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8F7BBA7-3F77-4227-8E19-C432D5990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477307"/>
            <a:ext cx="10260000" cy="646331"/>
          </a:xfrm>
        </p:spPr>
        <p:txBody>
          <a:bodyPr/>
          <a:lstStyle/>
          <a:p>
            <a:r>
              <a:rPr lang="en-AU" dirty="0"/>
              <a:t>Key Risk Indicator Solution (KRIS)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1A996A3-F66B-49DA-B530-5965666D4F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395" y="2281808"/>
            <a:ext cx="1304925" cy="1333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E7951AB-6EAB-451F-BF61-4CF04E4062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7915" y="2286571"/>
            <a:ext cx="1362075" cy="13239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6E7F85C-32CC-40ED-83D5-3D7E3E59B4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9147" y="2472308"/>
            <a:ext cx="1447800" cy="9525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2644647-0F04-49A8-BA6F-B2EC9F0897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23256" y="2162746"/>
            <a:ext cx="1247775" cy="157162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18361A0-A459-408F-ADAA-D1F5F9D00881}"/>
              </a:ext>
            </a:extLst>
          </p:cNvPr>
          <p:cNvSpPr txBox="1"/>
          <p:nvPr/>
        </p:nvSpPr>
        <p:spPr>
          <a:xfrm>
            <a:off x="584857" y="3734371"/>
            <a:ext cx="25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solidFill>
                  <a:schemeClr val="bg1"/>
                </a:solidFill>
              </a:rPr>
              <a:t>$0 Implementation</a:t>
            </a:r>
            <a:r>
              <a:rPr lang="en-AU" dirty="0">
                <a:solidFill>
                  <a:schemeClr val="bg1"/>
                </a:solidFill>
              </a:rPr>
              <a:t/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chemeClr val="bg1"/>
                </a:solidFill>
              </a:rPr>
              <a:t>There is no set-up cost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chemeClr val="bg1"/>
                </a:solidFill>
              </a:rPr>
              <a:t>or effort required to get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chemeClr val="bg1"/>
                </a:solidFill>
              </a:rPr>
              <a:t>started with KRIS</a:t>
            </a:r>
            <a:endParaRPr lang="en-AU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254FAF4-7F8B-4EB2-9303-79E494992DB9}"/>
              </a:ext>
            </a:extLst>
          </p:cNvPr>
          <p:cNvSpPr txBox="1"/>
          <p:nvPr/>
        </p:nvSpPr>
        <p:spPr>
          <a:xfrm>
            <a:off x="3418952" y="3734371"/>
            <a:ext cx="252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solidFill>
                  <a:schemeClr val="bg1"/>
                </a:solidFill>
              </a:rPr>
              <a:t>Real time alerts</a:t>
            </a:r>
            <a:r>
              <a:rPr lang="en-AU" dirty="0">
                <a:solidFill>
                  <a:schemeClr val="bg1"/>
                </a:solidFill>
              </a:rPr>
              <a:t/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Advisors and licensees receive real time alerts for potential compliance issues</a:t>
            </a:r>
            <a:endParaRPr lang="en-AU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D1C14C-38BE-4701-A681-D7046659592F}"/>
              </a:ext>
            </a:extLst>
          </p:cNvPr>
          <p:cNvSpPr txBox="1"/>
          <p:nvPr/>
        </p:nvSpPr>
        <p:spPr>
          <a:xfrm>
            <a:off x="6253047" y="3734371"/>
            <a:ext cx="252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solidFill>
                  <a:schemeClr val="bg1"/>
                </a:solidFill>
              </a:rPr>
              <a:t>Simple and Intuitive</a:t>
            </a:r>
            <a:r>
              <a:rPr lang="en-AU" dirty="0">
                <a:solidFill>
                  <a:schemeClr val="bg1"/>
                </a:solidFill>
              </a:rPr>
              <a:t/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KRIS uses data already entered in AdviceOS and displays alerts in a simple and intuitive dashboard</a:t>
            </a:r>
            <a:endParaRPr lang="en-AU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E3D0C18-5989-4EE4-A748-277C66701051}"/>
              </a:ext>
            </a:extLst>
          </p:cNvPr>
          <p:cNvSpPr txBox="1"/>
          <p:nvPr/>
        </p:nvSpPr>
        <p:spPr>
          <a:xfrm>
            <a:off x="9087143" y="3734371"/>
            <a:ext cx="252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solidFill>
                  <a:schemeClr val="bg1"/>
                </a:solidFill>
              </a:rPr>
              <a:t>Customise Alerts</a:t>
            </a:r>
            <a:r>
              <a:rPr lang="en-AU" dirty="0">
                <a:solidFill>
                  <a:schemeClr val="bg1"/>
                </a:solidFill>
              </a:rPr>
              <a:t/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Define custom alerts based on the data that matters most to your AFSL</a:t>
            </a:r>
            <a:endParaRPr lang="en-A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224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982EEC-EEDE-4E36-BA2E-BB282BCE179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sz="3600" dirty="0"/>
              <a:t>Meeting Recording:</a:t>
            </a:r>
          </a:p>
          <a:p>
            <a:pPr marL="0" indent="0">
              <a:buNone/>
            </a:pPr>
            <a:r>
              <a:rPr lang="en-AU" sz="3600" u="sng" dirty="0">
                <a:hlinkClick r:id="rId2"/>
              </a:rPr>
              <a:t>https://us02web.zoom.us/rec/share/znBGuG3glWRpRWr2xp2YanqjEnUtih8J5049kz1ox-VZECaQfvkpIbtvKRgS6qSR.5dTwlLgR3j6EuMFj</a:t>
            </a:r>
            <a:endParaRPr lang="en-AU" sz="3600" dirty="0"/>
          </a:p>
          <a:p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F740F6-5512-4181-9C4E-FDF7E6728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F558EF-B241-4D8C-B312-AD77C9DC03B0}" type="slidenum">
              <a:rPr lang="en-AU" smtClean="0"/>
              <a:pPr/>
              <a:t>7</a:t>
            </a:fld>
            <a:endParaRPr lang="en-AU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2E24119-4ED1-4FCC-A7D7-9D5489321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477307"/>
            <a:ext cx="10260000" cy="646331"/>
          </a:xfrm>
        </p:spPr>
        <p:txBody>
          <a:bodyPr/>
          <a:lstStyle/>
          <a:p>
            <a:r>
              <a:rPr lang="en-US" dirty="0"/>
              <a:t>Recording Link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20886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1C72AE-87FB-4A3D-A81F-E5E372711D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199" y="2209523"/>
            <a:ext cx="6241611" cy="1562088"/>
          </a:xfrm>
        </p:spPr>
        <p:txBody>
          <a:bodyPr/>
          <a:lstStyle/>
          <a:p>
            <a:r>
              <a:rPr lang="en-US" dirty="0">
                <a:latin typeface="+mj-lt"/>
              </a:rPr>
              <a:t>THANK YOU</a:t>
            </a:r>
            <a:endParaRPr lang="en-AU" dirty="0">
              <a:latin typeface="+mj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17E179-10EB-4429-9BFA-9D565777A0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F558EF-B241-4D8C-B312-AD77C9DC03B0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54270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mple Version">
  <a:themeElements>
    <a:clrScheme name="Midwinter">
      <a:dk1>
        <a:sysClr val="windowText" lastClr="000000"/>
      </a:dk1>
      <a:lt1>
        <a:sysClr val="window" lastClr="FFFFFF"/>
      </a:lt1>
      <a:dk2>
        <a:srgbClr val="3D4785"/>
      </a:dk2>
      <a:lt2>
        <a:srgbClr val="717171"/>
      </a:lt2>
      <a:accent1>
        <a:srgbClr val="3A77AC"/>
      </a:accent1>
      <a:accent2>
        <a:srgbClr val="B72227"/>
      </a:accent2>
      <a:accent3>
        <a:srgbClr val="A5A5A5"/>
      </a:accent3>
      <a:accent4>
        <a:srgbClr val="BCBCBC"/>
      </a:accent4>
      <a:accent5>
        <a:srgbClr val="E3E3E3"/>
      </a:accent5>
      <a:accent6>
        <a:srgbClr val="3EB5B2"/>
      </a:accent6>
      <a:hlink>
        <a:srgbClr val="0563C1"/>
      </a:hlink>
      <a:folHlink>
        <a:srgbClr val="954F72"/>
      </a:folHlink>
    </a:clrScheme>
    <a:fontScheme name="Abbvie_Lucrin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  <a:custClrLst>
    <a:custClr name="Bravura Dark Blue">
      <a:srgbClr val="19315B"/>
    </a:custClr>
    <a:custClr name="Bravura Medium Blue">
      <a:srgbClr val="2459A9"/>
    </a:custClr>
    <a:custClr name="Bravura Aqua">
      <a:srgbClr val="29BCB0"/>
    </a:custClr>
    <a:custClr name="Bravura Yellow">
      <a:srgbClr val="FFB548"/>
    </a:custClr>
    <a:custClr name="Bravura Orange">
      <a:srgbClr val="FF5C35"/>
    </a:custClr>
    <a:custClr name="Bravura Rubine Red">
      <a:srgbClr val="D50057"/>
    </a:custClr>
    <a:custClr name="Bravura Red">
      <a:srgbClr val="B2292E"/>
    </a:custClr>
    <a:custClr name="Bravura Purple">
      <a:srgbClr val="773DBD"/>
    </a:custClr>
    <a:custClr name="Bravura Dark Purple">
      <a:srgbClr val="582C5F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FA754A6BF9724192DC5C0D39F4E0A1" ma:contentTypeVersion="0" ma:contentTypeDescription="Create a new document." ma:contentTypeScope="" ma:versionID="822ef538eefbbacc14a51510b1e789c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8278b2f4f26a43489cfe9d90642adc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FA615B-987A-48E1-9672-2E8BA9B6CC3E}">
  <ds:schemaRefs>
    <ds:schemaRef ds:uri="http://www.w3.org/XML/1998/namespace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11F030D-71B8-4B1B-92D8-880FC7B69D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EE401BF-4E8B-493A-BE54-FE50D93312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14469</TotalTime>
  <Words>436</Words>
  <Application>Microsoft Office PowerPoint</Application>
  <PresentationFormat>Widescreen</PresentationFormat>
  <Paragraphs>119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Roboto</vt:lpstr>
      <vt:lpstr>Roboto Light</vt:lpstr>
      <vt:lpstr>Roboto Medium</vt:lpstr>
      <vt:lpstr>Wingdings 2</vt:lpstr>
      <vt:lpstr>Simple Version</vt:lpstr>
      <vt:lpstr>Advice Templates &amp; CRM</vt:lpstr>
      <vt:lpstr>Points to be noted…</vt:lpstr>
      <vt:lpstr>Agenda</vt:lpstr>
      <vt:lpstr>Our CRM and getting the best out of it</vt:lpstr>
      <vt:lpstr>Where are we going?</vt:lpstr>
      <vt:lpstr>Key Risk Indicator Solution (KRIS)</vt:lpstr>
      <vt:lpstr>Recording Link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Slidemaster</dc:creator>
  <cp:lastModifiedBy>Jason Hayes</cp:lastModifiedBy>
  <cp:revision>236</cp:revision>
  <dcterms:created xsi:type="dcterms:W3CDTF">2018-08-16T01:17:38Z</dcterms:created>
  <dcterms:modified xsi:type="dcterms:W3CDTF">2020-09-25T01:34:20Z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0x01010066FA754A6BF9724192DC5C0D39F4E0A1</vt:lpwstr>
  </property>
</Properties>
</file>